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521" r:id="rId2"/>
    <p:sldId id="492" r:id="rId3"/>
    <p:sldId id="504" r:id="rId4"/>
    <p:sldId id="505" r:id="rId5"/>
    <p:sldId id="506" r:id="rId6"/>
    <p:sldId id="507" r:id="rId7"/>
    <p:sldId id="508" r:id="rId8"/>
    <p:sldId id="511" r:id="rId9"/>
    <p:sldId id="512" r:id="rId10"/>
    <p:sldId id="513" r:id="rId11"/>
    <p:sldId id="518" r:id="rId12"/>
    <p:sldId id="509" r:id="rId13"/>
    <p:sldId id="510" r:id="rId14"/>
    <p:sldId id="514" r:id="rId15"/>
    <p:sldId id="515" r:id="rId16"/>
    <p:sldId id="517" r:id="rId17"/>
    <p:sldId id="519" r:id="rId18"/>
    <p:sldId id="516" r:id="rId19"/>
    <p:sldId id="522" r:id="rId20"/>
    <p:sldId id="524" r:id="rId21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15F"/>
    <a:srgbClr val="800000"/>
    <a:srgbClr val="060696"/>
    <a:srgbClr val="009900"/>
    <a:srgbClr val="B5CD85"/>
    <a:srgbClr val="55F587"/>
    <a:srgbClr val="6CF10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331" autoAdjust="0"/>
  </p:normalViewPr>
  <p:slideViewPr>
    <p:cSldViewPr>
      <p:cViewPr>
        <p:scale>
          <a:sx n="70" d="100"/>
          <a:sy n="70" d="100"/>
        </p:scale>
        <p:origin x="-12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8938" cy="496888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0638" y="1"/>
            <a:ext cx="2928937" cy="496888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pPr>
              <a:defRPr/>
            </a:pPr>
            <a:fld id="{8CF33353-99D7-4E8C-8474-157AAD89BA1D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4039"/>
            <a:ext cx="2928938" cy="496887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0638" y="9444039"/>
            <a:ext cx="2928937" cy="496887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pPr>
              <a:defRPr/>
            </a:pPr>
            <a:fld id="{F47CFA0F-E976-4188-82CB-4A2DBE1D1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8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289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99" tIns="46450" rIns="92899" bIns="46450" numCol="1" anchor="t" anchorCtr="0" compatLnSpc="1">
            <a:prstTxWarp prst="textNoShape">
              <a:avLst/>
            </a:prstTxWarp>
          </a:bodyPr>
          <a:lstStyle>
            <a:lvl1pPr defTabSz="9298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2"/>
            <a:ext cx="29289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99" tIns="46450" rIns="92899" bIns="46450" numCol="1" anchor="t" anchorCtr="0" compatLnSpc="1">
            <a:prstTxWarp prst="textNoShape">
              <a:avLst/>
            </a:prstTxWarp>
          </a:bodyPr>
          <a:lstStyle>
            <a:lvl1pPr algn="r" defTabSz="9298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C666A37-F058-4AAA-B7F9-D2644156656C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7" y="4722814"/>
            <a:ext cx="5408613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99" tIns="46450" rIns="92899" bIns="46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451"/>
            <a:ext cx="29289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99" tIns="46450" rIns="92899" bIns="46450" numCol="1" anchor="b" anchorCtr="0" compatLnSpc="1">
            <a:prstTxWarp prst="textNoShape">
              <a:avLst/>
            </a:prstTxWarp>
          </a:bodyPr>
          <a:lstStyle>
            <a:lvl1pPr defTabSz="9298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2451"/>
            <a:ext cx="29289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99" tIns="46450" rIns="92899" bIns="46450" numCol="1" anchor="b" anchorCtr="0" compatLnSpc="1">
            <a:prstTxWarp prst="textNoShape">
              <a:avLst/>
            </a:prstTxWarp>
          </a:bodyPr>
          <a:lstStyle>
            <a:lvl1pPr algn="r" defTabSz="9298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37C03B4-B21B-4DD2-ABA7-A14FFA58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56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07" indent="-284778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278" indent="-227823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506" indent="-227823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33" indent="-227823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379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24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3670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9315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7E0198-7837-4412-8146-EB3661C6CA7B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07" indent="-284778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278" indent="-227823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506" indent="-227823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33" indent="-227823" defTabSz="92236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379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24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3670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9315" indent="-227823" defTabSz="9223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7E0198-7837-4412-8146-EB3661C6CA7B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8CB9-B3A2-4BB7-B3F2-B14BD3B8A330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AA256-1D6F-49D3-B973-C91FC4593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7987-03C0-44E7-B68A-DFE3B096CE6F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1B84-1749-4EA4-A72C-EE29B1ED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C6AB-B75B-4240-91E6-13CA22F0AC12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B25B-CC5E-461E-8F57-5914637E2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2935-2285-4794-B8C1-08F37F01CD37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2E5A1-E984-46CA-A6A4-4DCB4D9B2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170AE-A867-449F-AC98-2D9555E40595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71911-20C7-4630-852D-BF89A4F30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8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A71E-2C04-4E38-B432-16BA5355C0B3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3B63-7478-49A9-B754-727D93606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49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E03A-E085-4ADC-985C-CEED5337AD24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A538-515E-4C21-9403-C39259F40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6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EC15-571B-44EB-82CD-4FAEA766B06D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CA75C-6E90-47BB-B2D0-88EF2981D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9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99B2-CF07-4047-B019-097F91C0AAE5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EA5D-F2E9-4697-A6CC-76634FF4B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73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7D68-3E50-4E4C-BEFC-FD27627B0F4B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9EBC-0D3E-4844-956D-9D406B80B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129F-DF6E-472F-9DF9-F63C8EFFC53C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6F1F1-D701-458F-8694-4A90DEC1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9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7E6A-F006-48FA-B1BD-9B94E60EA6B8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37C-6431-4029-8E06-572D92F06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7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27BB-2143-46E9-A6B9-AD5AE18A301C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CE47-3363-4EA2-8858-C5C618CA7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8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F567-9505-4616-BF39-3DE49E63D5D4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0250-02E8-4DA3-B4E1-7BAE7B924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A983-F056-41B5-A118-ADFFC37906DE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0D09-3F07-490F-B6F0-7850C3BEA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4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A7FD-DA16-4ED8-8CA5-05029706A004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859-0B74-4263-B433-3AED7C9FA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EEA9-CFE7-4FBF-A37D-E4E9AAA0B253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B28F-73F2-46F7-BF69-6CF9F44A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D5E1-42EC-4957-87BA-AF9953000A42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74B8-D1B9-4DE0-9696-E3B4274E0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3714F2-EB53-4E21-BAF7-869D346B1443}" type="datetime1">
              <a:rPr lang="en-US"/>
              <a:pPr>
                <a:defRPr/>
              </a:pPr>
              <a:t>3/28/2014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2ACDE3-19A1-43B4-A322-BDC0517C0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8D5AD-9089-4D85-906F-5F0E118FE45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C49758-B57C-448D-837D-95F353AAC6A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52" name="Заголовок 2"/>
          <p:cNvSpPr>
            <a:spLocks noGrp="1"/>
          </p:cNvSpPr>
          <p:nvPr>
            <p:ph type="ctrTitle"/>
          </p:nvPr>
        </p:nvSpPr>
        <p:spPr>
          <a:xfrm>
            <a:off x="696163" y="1052736"/>
            <a:ext cx="8423275" cy="3168179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Министерство образования и науки Республики Татарстан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Управление образования и по делам молодежи Исполнительного комитета муниципального образования города Набережные Челны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Вопросы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организации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отдыха, оздоровления, занятости детей и молодежи Республики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Татарстан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28 марта 2014 г.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3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16463" y="4797425"/>
            <a:ext cx="4751387" cy="792163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  <a:defRPr/>
            </a:pPr>
            <a:endParaRPr lang="ru-RU" alt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4342" name="Picture 18" descr="Герб Республики Татарст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506" y="168674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8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indent="21590">
              <a:spcAft>
                <a:spcPts val="0"/>
              </a:spcAft>
            </a:pPr>
            <a: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План организации отдыха и оздоровления детей </a:t>
            </a: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республиканских профильных сменах </a:t>
            </a:r>
            <a:b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Черноморском побережье в 2014 г.</a:t>
            </a:r>
            <a:endParaRPr lang="ru-RU" sz="2400" b="1" dirty="0">
              <a:solidFill>
                <a:srgbClr val="060696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521729"/>
              </p:ext>
            </p:extLst>
          </p:nvPr>
        </p:nvGraphicFramePr>
        <p:xfrm>
          <a:off x="107504" y="1124743"/>
          <a:ext cx="8928991" cy="570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71"/>
                <a:gridCol w="3238553"/>
                <a:gridCol w="1440160"/>
                <a:gridCol w="1152128"/>
                <a:gridCol w="2520279"/>
              </a:tblGrid>
              <a:tr h="807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№№</a:t>
                      </a:r>
                    </a:p>
                    <a:p>
                      <a:pPr algn="ctr"/>
                      <a:r>
                        <a:rPr lang="ru-RU" sz="15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Название профильной смены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Планируемые сроки проведения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Место проведения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Ответственные за проведение смены</a:t>
                      </a:r>
                    </a:p>
                  </a:txBody>
                  <a:tcPr marL="68580" marR="68580" marT="0" marB="0"/>
                </a:tc>
              </a:tr>
              <a:tr h="1183308">
                <a:tc>
                  <a:txBody>
                    <a:bodyPr/>
                    <a:lstStyle/>
                    <a:p>
                      <a:endParaRPr lang="ru-RU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Организация профильной смены в стационарных лагерях на Черноморском побережье для детей-сирот и воспитанников из приемных семей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июнь (1 смена)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 «Витязево»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г.Анапа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опеки и попечительства</a:t>
                      </a:r>
                    </a:p>
                  </a:txBody>
                  <a:tcPr marL="68580" marR="68580" marT="0" marB="0"/>
                </a:tc>
              </a:tr>
              <a:tr h="701944">
                <a:tc>
                  <a:txBody>
                    <a:bodyPr/>
                    <a:lstStyle/>
                    <a:p>
                      <a:endParaRPr lang="ru-RU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Кадет-2014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июль (3 смена)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Крым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общего образования и итоговой аттестации</a:t>
                      </a:r>
                    </a:p>
                  </a:txBody>
                  <a:tcPr marL="68580" marR="68580" marT="0" marB="0"/>
                </a:tc>
              </a:tr>
              <a:tr h="702946">
                <a:tc>
                  <a:txBody>
                    <a:bodyPr/>
                    <a:lstStyle/>
                    <a:p>
                      <a:endParaRPr lang="ru-RU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«Мирас»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июнь (1 смена)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 «Огонёк» г. Анапа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отдела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воспитания и дополнительного образования детей</a:t>
                      </a:r>
                    </a:p>
                  </a:txBody>
                  <a:tcPr marL="68580" marR="68580" marT="0" marB="0"/>
                </a:tc>
              </a:tr>
              <a:tr h="743006">
                <a:tc>
                  <a:txBody>
                    <a:bodyPr/>
                    <a:lstStyle/>
                    <a:p>
                      <a:endParaRPr lang="ru-RU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«Спортсмены» (участники спартакиады)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август (5 смена)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 Туапсе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ГАОУ ДОД «Республиканский центр внешкольной работы»</a:t>
                      </a:r>
                    </a:p>
                  </a:txBody>
                  <a:tcPr marL="68580" marR="68580" marT="0" marB="0"/>
                </a:tc>
              </a:tr>
              <a:tr h="702946">
                <a:tc>
                  <a:txBody>
                    <a:bodyPr/>
                    <a:lstStyle/>
                    <a:p>
                      <a:endParaRPr lang="ru-RU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«Юные дарования» (техники)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июнь-июль (2 смена)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 Туапсе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ГАОУ ДОД «Республиканский центр внешкольной работы»</a:t>
                      </a:r>
                    </a:p>
                  </a:txBody>
                  <a:tcPr marL="68580" marR="68580" marT="0" marB="0"/>
                </a:tc>
              </a:tr>
              <a:tr h="702946">
                <a:tc>
                  <a:txBody>
                    <a:bodyPr/>
                    <a:lstStyle/>
                    <a:p>
                      <a:endParaRPr lang="ru-RU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Бинилект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 (юные математики)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Июль-август (4 смена)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 «Витязево»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г.Анапа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общего образования и итоговой аттестации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ru-RU" sz="2400" b="1" dirty="0"/>
              <a:t>З</a:t>
            </a:r>
            <a:r>
              <a:rPr lang="ru-RU" sz="2400" b="1" dirty="0" smtClean="0"/>
              <a:t>авершить подготовку пришкольных лагерей с дневным пребыванием, пришкольных ЛТО к открытию </a:t>
            </a:r>
            <a:r>
              <a:rPr lang="ru-RU" sz="2400" b="1" u="sng" dirty="0">
                <a:solidFill>
                  <a:srgbClr val="C00000"/>
                </a:solidFill>
              </a:rPr>
              <a:t>до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25 мая </a:t>
            </a:r>
            <a:endParaRPr lang="ru-RU" sz="24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000" b="1" dirty="0" smtClean="0"/>
          </a:p>
          <a:p>
            <a:r>
              <a:rPr lang="ru-RU" sz="2400" b="1" dirty="0" smtClean="0"/>
              <a:t>Открыть 1 смены – не позднее </a:t>
            </a:r>
            <a:r>
              <a:rPr lang="ru-RU" sz="2400" b="1" u="sng" dirty="0">
                <a:solidFill>
                  <a:srgbClr val="C00000"/>
                </a:solidFill>
              </a:rPr>
              <a:t>6 </a:t>
            </a:r>
            <a:r>
              <a:rPr lang="ru-RU" sz="2400" b="1" u="sng" dirty="0" smtClean="0">
                <a:solidFill>
                  <a:srgbClr val="C00000"/>
                </a:solidFill>
              </a:rPr>
              <a:t>июня</a:t>
            </a:r>
          </a:p>
          <a:p>
            <a:pPr marL="0" indent="0">
              <a:buNone/>
            </a:pPr>
            <a:endParaRPr lang="ru-RU" sz="1600" b="1" u="sng" dirty="0">
              <a:solidFill>
                <a:srgbClr val="C00000"/>
              </a:solidFill>
            </a:endParaRPr>
          </a:p>
          <a:p>
            <a:r>
              <a:rPr lang="ru-RU" sz="2400" b="1" dirty="0"/>
              <a:t>Направить графики открытия </a:t>
            </a:r>
            <a:r>
              <a:rPr lang="ru-RU" sz="2400" b="1" dirty="0" smtClean="0"/>
              <a:t>пришкольных лагерей с дневным пребыванием и пришкольных лагерей ЛТО к </a:t>
            </a:r>
            <a:r>
              <a:rPr lang="ru-RU" sz="2400" b="1" u="sng" dirty="0" smtClean="0">
                <a:solidFill>
                  <a:srgbClr val="C00000"/>
                </a:solidFill>
              </a:rPr>
              <a:t>1 апреля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6250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84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9087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Представить в министерство следующие информации</a:t>
            </a:r>
            <a:endParaRPr lang="ru-RU" sz="2400" b="1" dirty="0">
              <a:solidFill>
                <a:srgbClr val="060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5321417"/>
          </a:xfrm>
        </p:spPr>
        <p:txBody>
          <a:bodyPr/>
          <a:lstStyle/>
          <a:p>
            <a:pPr marL="0" indent="0">
              <a:buNone/>
            </a:pPr>
            <a:endParaRPr lang="ru-RU" sz="1400" b="1" spc="-5" dirty="0" smtClean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spc="-5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К  </a:t>
            </a:r>
            <a:r>
              <a:rPr lang="ru-RU" sz="2400" b="1" spc="-5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 апреля 2014 г.</a:t>
            </a:r>
            <a:endParaRPr lang="ru-RU" sz="2400" b="1" spc="-5" dirty="0" smtClean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Сведения </a:t>
            </a:r>
            <a:endParaRPr lang="ru-RU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 специалисте отдела (управления) образования </a:t>
            </a:r>
            <a:endParaRPr lang="ru-RU" sz="16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 </a:t>
            </a:r>
            <a:r>
              <a:rPr lang="ru-RU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организации отдыха детей </a:t>
            </a:r>
            <a:r>
              <a:rPr lang="ru-RU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2014г. </a:t>
            </a:r>
            <a:endParaRPr lang="ru-RU" sz="16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dirty="0"/>
              <a:t>___________________________________________________________________,</a:t>
            </a:r>
          </a:p>
          <a:p>
            <a:pPr marL="0" indent="0" algn="ctr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(наименование муниципального образования, городского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округа)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16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spcAft>
                <a:spcPts val="0"/>
              </a:spcAft>
              <a:buNone/>
            </a:pPr>
            <a:endParaRPr lang="ru-RU" dirty="0" smtClean="0"/>
          </a:p>
          <a:p>
            <a:pPr marL="0" indent="0" algn="ctr">
              <a:spcAft>
                <a:spcPts val="0"/>
              </a:spcAft>
              <a:buNone/>
            </a:pPr>
            <a:endParaRPr lang="ru-RU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1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48493"/>
              </p:ext>
            </p:extLst>
          </p:nvPr>
        </p:nvGraphicFramePr>
        <p:xfrm>
          <a:off x="431540" y="3356992"/>
          <a:ext cx="8568951" cy="997939"/>
        </p:xfrm>
        <a:graphic>
          <a:graphicData uri="http://schemas.openxmlformats.org/drawingml/2006/table">
            <a:tbl>
              <a:tblPr firstRow="1" firstCol="1" bandRow="1"/>
              <a:tblGrid>
                <a:gridCol w="2221579"/>
                <a:gridCol w="1745527"/>
                <a:gridCol w="1428158"/>
                <a:gridCol w="1256927"/>
                <a:gridCol w="1916760"/>
              </a:tblGrid>
              <a:tr h="456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Ф.И.О. полностью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должность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Рабочий телефон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Сотовый телефон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Адрес электронной почты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71600" y="4797152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Начальник отдела (управления)________________________(Ф.И.О.)</a:t>
            </a:r>
            <a:endParaRPr lang="ru-RU" sz="16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3999" cy="6086121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График открытия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пришкольных лагерей с дневным пребыванием</a:t>
            </a:r>
            <a:r>
              <a:rPr lang="ru-RU" sz="1600" b="1" spc="-1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ru-RU" sz="1600" b="1" spc="-10" dirty="0" smtClean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1600" b="1" spc="-1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</a:t>
            </a:r>
            <a:r>
              <a:rPr lang="ru-RU" sz="1600" b="1" spc="-1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пришкольных лагерей труда и отдыха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1600" b="1" u="sng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1600" b="1" u="sng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период  </a:t>
            </a:r>
            <a:r>
              <a:rPr lang="ru-RU" sz="1600" b="1" u="sng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летних каникул </a:t>
            </a:r>
            <a:r>
              <a:rPr lang="ru-RU" sz="1600" b="1" u="sng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2014 г. 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63785"/>
              </p:ext>
            </p:extLst>
          </p:nvPr>
        </p:nvGraphicFramePr>
        <p:xfrm>
          <a:off x="179514" y="1340769"/>
          <a:ext cx="8856985" cy="469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848"/>
                <a:gridCol w="1391921"/>
                <a:gridCol w="439364"/>
                <a:gridCol w="439364"/>
                <a:gridCol w="439364"/>
                <a:gridCol w="439364"/>
                <a:gridCol w="439364"/>
                <a:gridCol w="512162"/>
                <a:gridCol w="512162"/>
                <a:gridCol w="439364"/>
                <a:gridCol w="438848"/>
                <a:gridCol w="512162"/>
                <a:gridCol w="512162"/>
                <a:gridCol w="439364"/>
                <a:gridCol w="438848"/>
                <a:gridCol w="512162"/>
                <a:gridCol w="512162"/>
              </a:tblGrid>
              <a:tr h="32918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№№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п. п.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лагеря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за летний период 2014г.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смена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смена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смена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лагерей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отрядов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них детей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лагерей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отрядов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них детей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проведения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лагерей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отрядов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них детей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проведения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лагерей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отрядов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них детей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проведения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Пришкольные лагеря с дневным пребыванием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3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Пришкольные лагеря труда и отдыха (самостоятельные, без учета трудовых отрядов в составе пришкольных лагерей с дневным пребыванием)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589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Трудовые отряды, открываемые в составе пришкольных лагерей с дневным пребыванием (взамен пришкольных лагерей труда и отдыха)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07" marR="545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04248" y="620688"/>
            <a:ext cx="223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pc="-5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  1 апреля 2014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7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59" cy="547260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600" b="1" spc="-5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r>
              <a:rPr lang="ru-RU" sz="1800" b="1" u="sng" spc="-5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Представляется </a:t>
            </a: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начиная с 1 июня </a:t>
            </a:r>
            <a:r>
              <a:rPr lang="ru-RU" sz="1800" b="1" u="sng" spc="-5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2014 г</a:t>
            </a: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в течение 3 дней после заезда детей в лагеря. </a:t>
            </a:r>
            <a:endParaRPr lang="ru-RU" sz="1800" u="sng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400" b="1" spc="-5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endParaRPr lang="ru-RU" sz="1400" b="1" spc="-5" dirty="0" smtClean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Итоговая </a:t>
            </a: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представляется в течение 3 дней после завершения работы всех пришкольных лагерей с дневным пребыванием и пришкольных лагерях труда и отдыха по муниципальному </a:t>
            </a: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району</a:t>
            </a: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городского </a:t>
            </a:r>
            <a:r>
              <a:rPr lang="ru-RU" sz="1800" b="1" u="sng" spc="-5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округу.</a:t>
            </a:r>
          </a:p>
          <a:p>
            <a:pPr marL="0" indent="0" algn="ctr">
              <a:buNone/>
            </a:pPr>
            <a:endParaRPr lang="ru-RU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Информация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_____________________________________________________________________________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наименование муниципального образования)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организации отдыха  детей в  пришкольных лагерях с дневным пребыванием</a:t>
            </a:r>
            <a:r>
              <a:rPr lang="ru-RU" sz="1400" spc="-1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пришкольных лагерях труда и отдыха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 ___________________________________ 2014г.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(смена, месяц)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Количество организуемых за смену пришкольных лагерей с дневным пребыванием </a:t>
            </a: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__________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1.1.Сроки проведения пришкольных лагерей______________________________________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Количество организуемых за смену пришкольных лагерей</a:t>
            </a:r>
            <a:r>
              <a:rPr lang="ru-RU" sz="1400" spc="-1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труда и отдыха_________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__________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2.1. Сроки проведения пришкольных лагерей</a:t>
            </a:r>
            <a:r>
              <a:rPr lang="ru-RU" sz="1400" spc="-1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труда и отдыха</a:t>
            </a: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________________________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2.2. Количество трудовых отрядов, открытых за смену взамен пришкольных лагерей труда и отдыха____________</a:t>
            </a:r>
          </a:p>
          <a:p>
            <a:pPr marL="0" indent="0">
              <a:spcAft>
                <a:spcPts val="0"/>
              </a:spcAft>
              <a:buNone/>
            </a:pP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0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21627"/>
              </p:ext>
            </p:extLst>
          </p:nvPr>
        </p:nvGraphicFramePr>
        <p:xfrm>
          <a:off x="179512" y="476671"/>
          <a:ext cx="8856984" cy="4937760"/>
        </p:xfrm>
        <a:graphic>
          <a:graphicData uri="http://schemas.openxmlformats.org/drawingml/2006/table">
            <a:tbl>
              <a:tblPr/>
              <a:tblGrid>
                <a:gridCol w="425966"/>
                <a:gridCol w="4258466"/>
                <a:gridCol w="1447326"/>
                <a:gridCol w="1277900"/>
                <a:gridCol w="1447326"/>
              </a:tblGrid>
              <a:tr h="12508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№№ п. п.</a:t>
                      </a:r>
                      <a:b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пришкольных лагерях с дневным пребыванием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пришкольных лагерях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труда и отдыха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трудовых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отрядах, открываемых взамен пришкольных лагерей труда и отдыха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01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Численность  детей, охваченных отдыхом  за текущую смену 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02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 них: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 в возрасте 15 лет и старше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03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04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 общей численности детей (из стр. 01):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дети-сироты и дети, оставшиеся без попечения родителей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05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дети-инвалиды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06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 из семей беженцев и вынужденных переселенцев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07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 из малообеспеченных семей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08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 безработных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09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 – жертвы вооруженных и межнациональных конфликтов, экологических и техногенных катастроф, стихийных бедствий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дети, состоящие на учете в органах внутренних дел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Численность работников лагерей – всего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 них: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педагоги-воспитатели, вожатые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медицинские работники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55" marR="66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63576" y="125942"/>
            <a:ext cx="519635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показатели работы лагерей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517232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Начальник управления (отдела) образования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исполкома муниципального образования__________________________________(Ф.И.О.)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Исполнитель________________________________________________________________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(Ф.И.О. полностью, должность, контактный телефон)</a:t>
            </a:r>
            <a:endParaRPr lang="ru-RU" sz="12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3999" cy="6086121"/>
          </a:xfrm>
        </p:spPr>
        <p:txBody>
          <a:bodyPr/>
          <a:lstStyle/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обеспечить </a:t>
            </a:r>
            <a:r>
              <a:rPr lang="ru-RU" sz="2000" dirty="0"/>
              <a:t>в период летних каникул работу с детьми всех учреждений дополнительного образования </a:t>
            </a:r>
            <a:r>
              <a:rPr lang="ru-RU" sz="2000" dirty="0" smtClean="0"/>
              <a:t>детей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sz="2000" dirty="0" smtClean="0"/>
              <a:t>организовать </a:t>
            </a:r>
            <a:r>
              <a:rPr lang="ru-RU" sz="2000" dirty="0"/>
              <a:t>для детей работу досуговых и спортивных площадок по месту жительства детей и на базе учреждений дополнительного образования </a:t>
            </a:r>
            <a:r>
              <a:rPr lang="ru-RU" sz="2000" dirty="0" smtClean="0"/>
              <a:t>детей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открыть </a:t>
            </a:r>
            <a:r>
              <a:rPr lang="ru-RU" sz="2000" dirty="0"/>
              <a:t>в лагерях системы образования временные объединения учреждений дополнительного образования детей,  в </a:t>
            </a:r>
            <a:r>
              <a:rPr lang="ru-RU" sz="2000" dirty="0" err="1"/>
              <a:t>т.ч</a:t>
            </a:r>
            <a:r>
              <a:rPr lang="ru-RU" sz="2000" dirty="0"/>
              <a:t>. языкового </a:t>
            </a:r>
            <a:r>
              <a:rPr lang="ru-RU" sz="2000" dirty="0" smtClean="0"/>
              <a:t>профиля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 </a:t>
            </a:r>
            <a:r>
              <a:rPr lang="ru-RU" sz="2000" dirty="0"/>
              <a:t>организовать в период летних каникул туристско-краеведческую и экскурсионную работу с учащимися, </a:t>
            </a:r>
            <a:r>
              <a:rPr lang="ru-RU" sz="2000" b="1" dirty="0">
                <a:solidFill>
                  <a:srgbClr val="C00000"/>
                </a:solidFill>
              </a:rPr>
              <a:t>уделив особое внимание посещению  исторических мест Республики Татарстан (</a:t>
            </a:r>
            <a:r>
              <a:rPr lang="ru-RU" sz="2000" b="1" dirty="0" err="1">
                <a:solidFill>
                  <a:srgbClr val="C00000"/>
                </a:solidFill>
              </a:rPr>
              <a:t>г.г</a:t>
            </a:r>
            <a:r>
              <a:rPr lang="ru-RU" sz="2000" b="1" dirty="0">
                <a:solidFill>
                  <a:srgbClr val="C00000"/>
                </a:solidFill>
              </a:rPr>
              <a:t>. Казань, Булгар, Свияжск и др.).</a:t>
            </a:r>
          </a:p>
          <a:p>
            <a:pPr algn="just"/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5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допускать вывоза детских коллективов за пределы республики 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отдых и оздоровление  без согласования с Управлением </a:t>
            </a:r>
            <a:r>
              <a:rPr lang="ru-RU" sz="3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Роспотребнадзора</a:t>
            </a:r>
            <a:r>
              <a:rPr lang="ru-RU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Республике 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Татарстан</a:t>
            </a:r>
            <a:endParaRPr lang="ru-RU" sz="3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33234"/>
            <a:ext cx="91694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22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0"/>
            <a:ext cx="8136904" cy="6086121"/>
          </a:xfrm>
        </p:spPr>
        <p:txBody>
          <a:bodyPr/>
          <a:lstStyle/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marL="0" indent="0" algn="ctr">
              <a:buNone/>
            </a:pPr>
            <a:r>
              <a:rPr lang="ru-RU" sz="2000" dirty="0" smtClean="0"/>
              <a:t>	</a:t>
            </a:r>
            <a:r>
              <a:rPr lang="ru-RU" sz="2800" b="1" dirty="0" smtClean="0">
                <a:solidFill>
                  <a:schemeClr val="tx2"/>
                </a:solidFill>
              </a:rPr>
              <a:t>До 15 апреля 2014 г.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направить в МОиН РТ предложения по проведению семинаров-совещаний на базе муниципальных районов для заместителей начальников по воспитательной работе,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определив тематику</a:t>
            </a:r>
            <a:endParaRPr lang="ru-RU" sz="2000" b="1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u="sng" dirty="0" smtClean="0">
                <a:solidFill>
                  <a:srgbClr val="C00000"/>
                </a:solidFill>
              </a:rPr>
              <a:t>апрель, вторая половина </a:t>
            </a:r>
            <a:r>
              <a:rPr lang="ru-RU" dirty="0" smtClean="0"/>
              <a:t>– профильная смена «Самостоятельные дети»</a:t>
            </a:r>
          </a:p>
          <a:p>
            <a:endParaRPr lang="ru-RU" dirty="0"/>
          </a:p>
          <a:p>
            <a:r>
              <a:rPr lang="ru-RU" u="sng" dirty="0" smtClean="0">
                <a:solidFill>
                  <a:srgbClr val="C00000"/>
                </a:solidFill>
              </a:rPr>
              <a:t>с 1 по 10 мая 2014 г. </a:t>
            </a:r>
            <a:r>
              <a:rPr lang="ru-RU" dirty="0" smtClean="0"/>
              <a:t>профильная смена в РДООЦ «Костёр» подготовка к ЕГЭ и ГИА</a:t>
            </a:r>
          </a:p>
          <a:p>
            <a:pPr marL="0" indent="0">
              <a:buNone/>
            </a:pPr>
            <a:r>
              <a:rPr lang="ru-RU" dirty="0" smtClean="0"/>
              <a:t>	Справки 8 – 843-657- 65-07</a:t>
            </a:r>
          </a:p>
          <a:p>
            <a:pPr marL="0" indent="0" algn="ctr">
              <a:buNone/>
            </a:pPr>
            <a:r>
              <a:rPr lang="en-US" dirty="0" smtClean="0"/>
              <a:t>kostergora@mail.ru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00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7504" y="332657"/>
            <a:ext cx="9036496" cy="5184575"/>
          </a:xfrm>
        </p:spPr>
        <p:txBody>
          <a:bodyPr/>
          <a:lstStyle/>
          <a:p>
            <a:pPr indent="450215">
              <a:spcAft>
                <a:spcPts val="0"/>
              </a:spcAft>
            </a:pP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Кабинета Министров Республики Татарстан от 07.02.2014 №73</a:t>
            </a:r>
            <a:b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«Об утверждении государственной программы </a:t>
            </a:r>
            <a:b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«Развитие физической культуры, спорта, туризма и повышение эффективности реализации молодежной политики </a:t>
            </a:r>
            <a:b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Республике Татарстан на 2014-2020 годы»</a:t>
            </a:r>
            <a:b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подпрограмма «Организация отдыха, оздоровления, занятости детей и молодежи Республики Татарстан на 2014-2020 годы»</a:t>
            </a:r>
            <a:r>
              <a:rPr lang="ru-RU" sz="2800" b="1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endParaRPr lang="ru-RU" sz="28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FEA5D-F2E9-4697-A6CC-76634FF4BC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1026"/>
            <a:ext cx="91694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8D5AD-9089-4D85-906F-5F0E118FE45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C49758-B57C-448D-837D-95F353AAC6A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52" name="Заголовок 2"/>
          <p:cNvSpPr>
            <a:spLocks noGrp="1"/>
          </p:cNvSpPr>
          <p:nvPr>
            <p:ph type="ctrTitle"/>
          </p:nvPr>
        </p:nvSpPr>
        <p:spPr>
          <a:xfrm>
            <a:off x="696163" y="1052736"/>
            <a:ext cx="8423275" cy="3168179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Министерство образования и науки Республики Татарстан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Управление образования и по делам молодежи Исполнительного комитета муниципального образования города Набережные Челны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Вопросы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организации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отдыха, оздоровления, занятости детей и молодежи Республики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Татарстан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28 марта 2014 г.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3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16463" y="4797425"/>
            <a:ext cx="4751387" cy="792163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  <a:defRPr/>
            </a:pPr>
            <a:endParaRPr lang="ru-RU" alt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4342" name="Picture 18" descr="Герб Республики Татарст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506" y="168674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4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</a:t>
            </a: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</a:t>
            </a:r>
            <a:endParaRPr lang="ru-RU" sz="2800" b="1" dirty="0">
              <a:solidFill>
                <a:srgbClr val="060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431" y="1124744"/>
            <a:ext cx="8804538" cy="496137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Муниципальные районы и городские округа Республики Татарстан  представляют </a:t>
            </a:r>
            <a:r>
              <a:rPr lang="ru-RU" sz="2000" b="1" u="sng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ГБУ «Республиканский центр по организации оздоровления, отдыха и занятости детей и подростков «Лето» Министерства по делам молодежи и спорту Республики Татарстан: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 1 мая текущего года – графики открытия лагерей всех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</a:t>
            </a:r>
          </a:p>
          <a:p>
            <a:pPr marL="0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 марта по декабрь текущего года включительно, в трехдневный  срок после осуществления заезда, - оперативную информацию и до 25 числа ежемесячно – итоговую финансовую отчетность об организации отдыха, оздоровления и занятости детей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молодежи</a:t>
            </a:r>
          </a:p>
          <a:p>
            <a:pPr marL="0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 20 августа текущего года – творческие отчеты, содержащие фото- видео-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материалы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4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/>
          <a:lstStyle/>
          <a:p>
            <a:r>
              <a:rPr lang="ru-RU" sz="2800" b="1" dirty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 </a:t>
            </a:r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</a:t>
            </a:r>
            <a:endParaRPr lang="ru-RU" sz="2400" b="1" dirty="0">
              <a:solidFill>
                <a:srgbClr val="060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431" y="1124744"/>
            <a:ext cx="8804538" cy="4961377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Муниципальные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районы и городские округа Республики Татарстан  представляют </a:t>
            </a:r>
            <a:r>
              <a:rPr lang="ru-RU" sz="2000" b="1" u="sng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u="sng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2000" b="1" u="sng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Республики Татарстан:</a:t>
            </a:r>
          </a:p>
          <a:p>
            <a:pPr marL="0" lvl="0" indent="0" algn="just">
              <a:buNone/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мая текущего года – графики открытия пришкольных лагерей с дневным пребыванием и лагерей труда и отдыха с дневным пребыванием;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/>
              <a:t>	с марта по декабрь текущего года включительно, в трехдневный срок после заезда, по формам, установленным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Министерством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Республики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Татарстан, - оперативную информацию и к 25 числу ежемесячно – итоговую информацию об организации отдыха, оздоровления и занятости детей в пришкольных лагерях с дневным пребыванием и лагерях труда и отдыха с дневным пребыванием.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4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смен в оздоровительных учреждениях Республики Татарстан</a:t>
            </a:r>
            <a:endParaRPr lang="ru-RU" sz="2800" b="1" dirty="0">
              <a:solidFill>
                <a:srgbClr val="060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1840"/>
              </p:ext>
            </p:extLst>
          </p:nvPr>
        </p:nvGraphicFramePr>
        <p:xfrm>
          <a:off x="182562" y="1196752"/>
          <a:ext cx="8804276" cy="474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630"/>
                <a:gridCol w="26866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организации отдыха и оздоровления детей и молодежи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Продолжительность смены, дней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в стационарном лагере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Профильная смена в стационарном лагере, в том числе на Черноморском побережье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Профильная смена в палаточном лагере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в лагере с дневным пребыванием (пришкольном)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в лагере труда и отдыха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в санаторно-курортном</a:t>
                      </a:r>
                      <a:r>
                        <a:rPr lang="ru-RU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учреждении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Физкультурно-оздоровительные мероприятия, спартакиады,</a:t>
                      </a:r>
                      <a:r>
                        <a:rPr lang="ru-RU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школы вожатского мастерства, творческие конкурсы, фестивали, обучающие программы, форумы организаторов детского и молодежного отдыха, семинары и иные мероприятия в рамках организации отдыха и оздоровления детей и молодежи</a:t>
                      </a:r>
                      <a:endParaRPr lang="ru-RU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121"/>
            <a:ext cx="91694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7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Нормативы затрат на организацию </a:t>
            </a:r>
            <a:b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отдыха и оздоровления детей и молодежи </a:t>
            </a:r>
            <a:b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Республике Татарстан</a:t>
            </a:r>
            <a:endParaRPr lang="ru-RU" sz="2400" b="1" dirty="0">
              <a:solidFill>
                <a:srgbClr val="060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781438"/>
              </p:ext>
            </p:extLst>
          </p:nvPr>
        </p:nvGraphicFramePr>
        <p:xfrm>
          <a:off x="107504" y="1268760"/>
          <a:ext cx="8928992" cy="5557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1584176"/>
              </a:tblGrid>
              <a:tr h="992600">
                <a:tc>
                  <a:txBody>
                    <a:bodyPr/>
                    <a:lstStyle/>
                    <a:p>
                      <a:pPr algn="ctr"/>
                      <a:endParaRPr lang="ru-RU" sz="15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5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организации отдыха и оздоровления</a:t>
                      </a:r>
                      <a:r>
                        <a:rPr lang="ru-RU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детей и молодежи</a:t>
                      </a:r>
                      <a:endParaRPr lang="ru-RU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Норматив затрат, рублей на койко-день</a:t>
                      </a:r>
                      <a:r>
                        <a:rPr lang="ru-RU" sz="15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(день) на 1 человека</a:t>
                      </a:r>
                      <a:endParaRPr lang="ru-RU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3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в стационарном лагере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602,5</a:t>
                      </a:r>
                      <a:endParaRPr lang="ru-RU" sz="1500" dirty="0"/>
                    </a:p>
                  </a:txBody>
                  <a:tcPr/>
                </a:tc>
              </a:tr>
              <a:tr h="343544">
                <a:tc>
                  <a:txBody>
                    <a:bodyPr/>
                    <a:lstStyle/>
                    <a:p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Профильная смена в стационарном лагере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612,1</a:t>
                      </a:r>
                      <a:endParaRPr lang="ru-RU" sz="1500" dirty="0"/>
                    </a:p>
                  </a:txBody>
                  <a:tcPr/>
                </a:tc>
              </a:tr>
              <a:tr h="389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Профильная смена в палаточном лагере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706,2</a:t>
                      </a:r>
                      <a:endParaRPr lang="ru-RU" sz="1500" dirty="0"/>
                    </a:p>
                  </a:txBody>
                  <a:tcPr/>
                </a:tc>
              </a:tr>
              <a:tr h="544329">
                <a:tc>
                  <a:txBody>
                    <a:bodyPr/>
                    <a:lstStyle/>
                    <a:p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Смена в лагере с дневным пребыванием (пришкольном) и лагере труда и отдыха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smtClean="0"/>
                        <a:t>131,3</a:t>
                      </a:r>
                      <a:endParaRPr lang="ru-RU" sz="1500" dirty="0"/>
                    </a:p>
                  </a:txBody>
                  <a:tcPr/>
                </a:tc>
              </a:tr>
              <a:tr h="38956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Смена в санаторно-курортном</a:t>
                      </a:r>
                      <a:r>
                        <a:rPr lang="ru-RU" sz="1500" baseline="0" dirty="0" smtClean="0"/>
                        <a:t> учреждении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1029,0</a:t>
                      </a:r>
                      <a:endParaRPr lang="ru-RU" sz="1500" dirty="0"/>
                    </a:p>
                  </a:txBody>
                  <a:tcPr/>
                </a:tc>
              </a:tr>
              <a:tr h="9926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Профильная смена в стационарном лагере на Черноморском побережье для социально-активных</a:t>
                      </a:r>
                      <a:r>
                        <a:rPr lang="ru-RU" sz="1500" baseline="0" dirty="0" smtClean="0"/>
                        <a:t> детей, призеров предметных  олимпиад, конкурсов, спортивных мероприятий, детей-сирот, воспитанников школ-интернатов и кадетских корпусов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907,2</a:t>
                      </a:r>
                      <a:endParaRPr lang="ru-RU" sz="1500" dirty="0"/>
                    </a:p>
                  </a:txBody>
                  <a:tcPr/>
                </a:tc>
              </a:tr>
              <a:tr h="54432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Физкультурно-массовые мероприятия в стационарных лагерях учреждений высшего профессионального образования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117,5</a:t>
                      </a:r>
                      <a:endParaRPr lang="ru-RU" sz="1500" dirty="0"/>
                    </a:p>
                  </a:txBody>
                  <a:tcPr/>
                </a:tc>
              </a:tr>
              <a:tr h="76846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Обеспечение доставки для детей, оказавшихся в трудной жизненной ситуации,</a:t>
                      </a:r>
                      <a:r>
                        <a:rPr lang="ru-RU" sz="1500" baseline="0" dirty="0" smtClean="0"/>
                        <a:t> за счет средств федерального бюджета (в зависимости от удаленности детского оздоровительного учреждения)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11,2-33,2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/>
          <a:lstStyle/>
          <a:p>
            <a:pPr indent="21590">
              <a:spcAft>
                <a:spcPts val="0"/>
              </a:spcAft>
            </a:pPr>
            <a: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План организации отдыха и оздоровления детей </a:t>
            </a: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республиканских профильных сменах </a:t>
            </a:r>
            <a:r>
              <a:rPr lang="ru-RU" sz="2400" b="1" dirty="0" smtClean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Министерства </a:t>
            </a:r>
            <a:r>
              <a:rPr lang="ru-RU" sz="2400" b="1" dirty="0">
                <a:solidFill>
                  <a:srgbClr val="0606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образования и науки Республики Татарстан в 2014 г.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b="1" dirty="0">
              <a:solidFill>
                <a:srgbClr val="060696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785357"/>
              </p:ext>
            </p:extLst>
          </p:nvPr>
        </p:nvGraphicFramePr>
        <p:xfrm>
          <a:off x="182562" y="1196753"/>
          <a:ext cx="8853934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04"/>
                <a:gridCol w="2736522"/>
                <a:gridCol w="1368152"/>
                <a:gridCol w="4104456"/>
              </a:tblGrid>
              <a:tr h="1312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№№</a:t>
                      </a:r>
                    </a:p>
                    <a:p>
                      <a:pPr algn="ctr"/>
                      <a:r>
                        <a:rPr lang="ru-RU" sz="15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профильной смены и лагеря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Планируе-мые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 проведения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Организаторы</a:t>
                      </a:r>
                    </a:p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профильной смены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8026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Республиканский лингвистический (англо-американский) лагерь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31.07-17.08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РТ, ГБОУ ДОД «РДООЦ «Костер» МО и 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7841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Межрегиональный лагерь для детей с речевой практикой 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21.06-08.07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Управление национального образования МО и Н РТ, ГБОУ ДОД «РДООЦ «Костер» МО и 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755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Республиканский лагерь юных экологов-биологов «Биосфера»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11.07-28.07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РТ, Г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БОУ ДОД «РДООЦ «Костер» МО и Н РТ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73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Республиканский лагерь юных химиков «</a:t>
                      </a:r>
                      <a:r>
                        <a:rPr lang="ru-RU" sz="15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Орбиталь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11.07-28.07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 совместно с КНИТУ им. С.М. Кирова, ГБОУ ДОД «РДООЦ «Костер» МО и 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7841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Республиканский лагерь юных туристов и спасателей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11.07-28.07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дополнительного образования детей МОиН РТ, ГАОУ ДОД «РЦВР» МО и Н РТ,  ГБОУ ДОД «РДООЦ «Костер» МО и 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791993"/>
              </p:ext>
            </p:extLst>
          </p:nvPr>
        </p:nvGraphicFramePr>
        <p:xfrm>
          <a:off x="179512" y="260648"/>
          <a:ext cx="8853934" cy="609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04"/>
                <a:gridCol w="3272436"/>
                <a:gridCol w="943780"/>
                <a:gridCol w="3992914"/>
              </a:tblGrid>
              <a:tr h="895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6069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500" b="0" dirty="0">
                        <a:solidFill>
                          <a:srgbClr val="060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Республиканская профильная смена по подготовке к олимпиаде по физической культуре и истории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1.06-18.06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РТ, ГБОУ ДОД «РДООЦ «Костер» МО и Н РТ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0688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Республиканская филологическая профильная смена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31.07-17.08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РТ, ГБОУ ДОД «РДООЦ «Костер» МО и 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428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Смена юных исследователей «</a:t>
                      </a:r>
                      <a:r>
                        <a:rPr lang="ru-RU" sz="15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Дрим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-Тим»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июнь-июль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дополнительного образования детей МОиН РТ, Сабинский муниципальный район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894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межрегиональный палаточный лагерь с речевой практикой по татарскому языку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июнь-июль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Управление национального образования МО и Н РТ, Спасский муниципальный район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584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Межрегиональная профильная смена  национально-культурного профиля 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июнь-июль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Управление национального образования МО и Н РТ совместно с Государственным автономным образовательным учреждением «Гуманитарная гимназия-интернат для одаренных детей» 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179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Республиканский лагерь  «Квант» МОиН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 совместно с К (П) ФУ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262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Республиканский лагерь юных компьютерщиков «Интеллект» МОиН РТ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 совместно с КНИТУ им. А. Н. Туполева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17375"/>
              </p:ext>
            </p:extLst>
          </p:nvPr>
        </p:nvGraphicFramePr>
        <p:xfrm>
          <a:off x="0" y="2276872"/>
          <a:ext cx="8853934" cy="408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804"/>
                <a:gridCol w="3711172"/>
                <a:gridCol w="1296144"/>
                <a:gridCol w="3201814"/>
              </a:tblGrid>
              <a:tr h="785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6069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500" b="0" dirty="0">
                        <a:solidFill>
                          <a:srgbClr val="060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Республиканская геологическая профильная смена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7688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Обучающая смена для учащихся 6-9 классов по подготовке к участию во всероссийской олимпиаде школьников по информатике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июль-август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развития информационных технологий и безопасности МО и Н РТ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8768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Республиканская летняя научно-образовательная школа на базе лагеря "Буревестник" Елабужского муниципального района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июнь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Отдел общего образования и итоговой аттестации обучающихся МО и Н РТ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6F1F1-D701-458F-8694-4A90DEC193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+mn-lt"/>
              </a:rPr>
              <a:t>План организации отдыха и оздоровления детей </a:t>
            </a:r>
            <a:br>
              <a:rPr lang="ru-RU" sz="2400" b="1" dirty="0">
                <a:solidFill>
                  <a:schemeClr val="tx2"/>
                </a:solidFill>
                <a:latin typeface="+mn-lt"/>
              </a:rPr>
            </a:br>
            <a:r>
              <a:rPr lang="ru-RU" sz="2400" b="1" dirty="0">
                <a:solidFill>
                  <a:schemeClr val="tx2"/>
                </a:solidFill>
                <a:latin typeface="+mn-lt"/>
              </a:rPr>
              <a:t>в республиканских профильных сменах Министерства образования и науки Республики Татарстан в 2014 г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.</a:t>
            </a:r>
            <a:endParaRPr lang="ru-RU" sz="24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77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10186</TotalTime>
  <Words>1391</Words>
  <Application>Microsoft Office PowerPoint</Application>
  <PresentationFormat>Экран (4:3)</PresentationFormat>
  <Paragraphs>408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    Министерство образования и науки Республики Татарстан  Управление образования и по делам молодежи Исполнительного комитета муниципального образования города Набережные Челны  Вопросы организации отдыха, оздоровления, занятости детей и молодежи Республики Татарстан   28 марта 2014 г. </vt:lpstr>
      <vt:lpstr>Постановление Кабинета Министров Республики Татарстан от 07.02.2014 №73  «Об утверждении государственной программы  «Развитие физической культуры, спорта, туризма и повышение эффективности реализации молодежной политики  в Республике Татарстан на 2014-2020 годы» подпрограмма «Организация отдыха, оздоровления, занятости детей и молодежи Республики Татарстан на 2014-2020 годы» </vt:lpstr>
      <vt:lpstr>Механизмы реализации</vt:lpstr>
      <vt:lpstr>Механизмы реализации</vt:lpstr>
      <vt:lpstr>Продолжительность смен в оздоровительных учреждениях Республики Татарстан</vt:lpstr>
      <vt:lpstr>Нормативы затрат на организацию  отдыха и оздоровления детей и молодежи  в Республике Татарстан</vt:lpstr>
      <vt:lpstr>План организации отдыха и оздоровления детей  в республиканских профильных сменах Министерства образования и науки Республики Татарстан в 2014 г. </vt:lpstr>
      <vt:lpstr>Презентация PowerPoint</vt:lpstr>
      <vt:lpstr>Презентация PowerPoint</vt:lpstr>
      <vt:lpstr>План организации отдыха и оздоровления детей  в республиканских профильных сменах  на Черноморском побережье в 2014 г.</vt:lpstr>
      <vt:lpstr>Презентация PowerPoint</vt:lpstr>
      <vt:lpstr>Представить в министерство следующие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Министерство образования и науки Республики Татарстан  Управление образования и по делам молодежи Исполнительного комитета муниципального образования города Набережные Челны  Вопросы организации отдыха, оздоровления, занятости детей и молодежи Республики Татарстан   28 марта 2014 г. </vt:lpstr>
    </vt:vector>
  </TitlesOfParts>
  <Company>МОиН РТ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Safina</cp:lastModifiedBy>
  <cp:revision>576</cp:revision>
  <cp:lastPrinted>2014-03-27T09:48:21Z</cp:lastPrinted>
  <dcterms:created xsi:type="dcterms:W3CDTF">2009-12-08T06:57:32Z</dcterms:created>
  <dcterms:modified xsi:type="dcterms:W3CDTF">2014-03-28T05:12:51Z</dcterms:modified>
</cp:coreProperties>
</file>