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2"/>
  </p:notesMasterIdLst>
  <p:handoutMasterIdLst>
    <p:handoutMasterId r:id="rId23"/>
  </p:handoutMasterIdLst>
  <p:sldIdLst>
    <p:sldId id="521" r:id="rId2"/>
    <p:sldId id="492" r:id="rId3"/>
    <p:sldId id="504" r:id="rId4"/>
    <p:sldId id="505" r:id="rId5"/>
    <p:sldId id="506" r:id="rId6"/>
    <p:sldId id="507" r:id="rId7"/>
    <p:sldId id="508" r:id="rId8"/>
    <p:sldId id="511" r:id="rId9"/>
    <p:sldId id="512" r:id="rId10"/>
    <p:sldId id="513" r:id="rId11"/>
    <p:sldId id="518" r:id="rId12"/>
    <p:sldId id="509" r:id="rId13"/>
    <p:sldId id="510" r:id="rId14"/>
    <p:sldId id="514" r:id="rId15"/>
    <p:sldId id="515" r:id="rId16"/>
    <p:sldId id="517" r:id="rId17"/>
    <p:sldId id="519" r:id="rId18"/>
    <p:sldId id="516" r:id="rId19"/>
    <p:sldId id="522" r:id="rId20"/>
    <p:sldId id="524" r:id="rId21"/>
  </p:sldIdLst>
  <p:sldSz cx="9144000" cy="6858000" type="screen4x3"/>
  <p:notesSz cx="6761163" cy="99425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B915F"/>
    <a:srgbClr val="800000"/>
    <a:srgbClr val="060696"/>
    <a:srgbClr val="009900"/>
    <a:srgbClr val="B5CD85"/>
    <a:srgbClr val="55F587"/>
    <a:srgbClr val="6CF109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65" autoAdjust="0"/>
    <p:restoredTop sz="94331" autoAdjust="0"/>
  </p:normalViewPr>
  <p:slideViewPr>
    <p:cSldViewPr>
      <p:cViewPr>
        <p:scale>
          <a:sx n="70" d="100"/>
          <a:sy n="70" d="100"/>
        </p:scale>
        <p:origin x="-125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18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28938" cy="496888"/>
          </a:xfrm>
          <a:prstGeom prst="rect">
            <a:avLst/>
          </a:prstGeom>
        </p:spPr>
        <p:txBody>
          <a:bodyPr vert="horz" lIns="92025" tIns="46013" rIns="92025" bIns="46013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30638" y="1"/>
            <a:ext cx="2928937" cy="496888"/>
          </a:xfrm>
          <a:prstGeom prst="rect">
            <a:avLst/>
          </a:prstGeom>
        </p:spPr>
        <p:txBody>
          <a:bodyPr vert="horz" lIns="92025" tIns="46013" rIns="92025" bIns="46013" rtlCol="0"/>
          <a:lstStyle>
            <a:lvl1pPr algn="r">
              <a:defRPr sz="1200"/>
            </a:lvl1pPr>
          </a:lstStyle>
          <a:p>
            <a:pPr>
              <a:defRPr/>
            </a:pPr>
            <a:fld id="{8CF33353-99D7-4E8C-8474-157AAD89BA1D}" type="datetimeFigureOut">
              <a:rPr lang="ru-RU"/>
              <a:pPr>
                <a:defRPr/>
              </a:pPr>
              <a:t>28.03.2014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1" y="9444039"/>
            <a:ext cx="2928938" cy="496887"/>
          </a:xfrm>
          <a:prstGeom prst="rect">
            <a:avLst/>
          </a:prstGeom>
        </p:spPr>
        <p:txBody>
          <a:bodyPr vert="horz" lIns="92025" tIns="46013" rIns="92025" bIns="46013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30638" y="9444039"/>
            <a:ext cx="2928937" cy="496887"/>
          </a:xfrm>
          <a:prstGeom prst="rect">
            <a:avLst/>
          </a:prstGeom>
        </p:spPr>
        <p:txBody>
          <a:bodyPr vert="horz" lIns="92025" tIns="46013" rIns="92025" bIns="46013" rtlCol="0" anchor="b"/>
          <a:lstStyle>
            <a:lvl1pPr algn="r">
              <a:defRPr sz="1200"/>
            </a:lvl1pPr>
          </a:lstStyle>
          <a:p>
            <a:pPr>
              <a:defRPr/>
            </a:pPr>
            <a:fld id="{F47CFA0F-E976-4188-82CB-4A2DBE1D1DA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64835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2"/>
            <a:ext cx="2928938" cy="49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899" tIns="46450" rIns="92899" bIns="46450" numCol="1" anchor="t" anchorCtr="0" compatLnSpc="1">
            <a:prstTxWarp prst="textNoShape">
              <a:avLst/>
            </a:prstTxWarp>
          </a:bodyPr>
          <a:lstStyle>
            <a:lvl1pPr defTabSz="929838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30638" y="2"/>
            <a:ext cx="2928937" cy="49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899" tIns="46450" rIns="92899" bIns="46450" numCol="1" anchor="t" anchorCtr="0" compatLnSpc="1">
            <a:prstTxWarp prst="textNoShape">
              <a:avLst/>
            </a:prstTxWarp>
          </a:bodyPr>
          <a:lstStyle>
            <a:lvl1pPr algn="r" defTabSz="929838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fld id="{6C666A37-F058-4AAA-B7F9-D2644156656C}" type="datetimeFigureOut">
              <a:rPr lang="ru-RU"/>
              <a:pPr>
                <a:defRPr/>
              </a:pPr>
              <a:t>28.03.2014</a:t>
            </a:fld>
            <a:endParaRPr lang="ru-RU"/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96938" y="746125"/>
            <a:ext cx="4968875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90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6277" y="4722814"/>
            <a:ext cx="5408613" cy="4473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899" tIns="46450" rIns="92899" bIns="46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890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42451"/>
            <a:ext cx="2928938" cy="49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899" tIns="46450" rIns="92899" bIns="46450" numCol="1" anchor="b" anchorCtr="0" compatLnSpc="1">
            <a:prstTxWarp prst="textNoShape">
              <a:avLst/>
            </a:prstTxWarp>
          </a:bodyPr>
          <a:lstStyle>
            <a:lvl1pPr defTabSz="929838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90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30638" y="9442451"/>
            <a:ext cx="2928937" cy="49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899" tIns="46450" rIns="92899" bIns="46450" numCol="1" anchor="b" anchorCtr="0" compatLnSpc="1">
            <a:prstTxWarp prst="textNoShape">
              <a:avLst/>
            </a:prstTxWarp>
          </a:bodyPr>
          <a:lstStyle>
            <a:lvl1pPr algn="r" defTabSz="929838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fld id="{137C03B4-B21B-4DD2-ABA7-A14FFA58A77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795695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5059" name="Заметки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ru-RU" altLang="ru-RU" smtClean="0"/>
          </a:p>
        </p:txBody>
      </p:sp>
      <p:sp>
        <p:nvSpPr>
          <p:cNvPr id="45060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236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007" indent="-284778" defTabSz="92236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2278" indent="-227823" defTabSz="92236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599506" indent="-227823" defTabSz="92236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6733" indent="-227823" defTabSz="92236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2379" indent="-227823" defTabSz="92236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68024" indent="-227823" defTabSz="92236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3670" indent="-227823" defTabSz="92236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79315" indent="-227823" defTabSz="92236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B7E0198-7837-4412-8146-EB3661C6CA7B}" type="slidenum">
              <a:rPr lang="ru-RU" altLang="ru-RU" smtClean="0">
                <a:latin typeface="Tahoma" pitchFamily="34" charset="0"/>
              </a:rPr>
              <a:pPr eaLnBrk="1" hangingPunct="1">
                <a:spcBef>
                  <a:spcPct val="0"/>
                </a:spcBef>
              </a:pPr>
              <a:t>1</a:t>
            </a:fld>
            <a:endParaRPr lang="ru-RU" altLang="ru-RU" smtClean="0">
              <a:latin typeface="Tahoma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5059" name="Заметки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ru-RU" altLang="ru-RU" smtClean="0"/>
          </a:p>
        </p:txBody>
      </p:sp>
      <p:sp>
        <p:nvSpPr>
          <p:cNvPr id="45060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236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007" indent="-284778" defTabSz="92236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2278" indent="-227823" defTabSz="92236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599506" indent="-227823" defTabSz="92236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6733" indent="-227823" defTabSz="92236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2379" indent="-227823" defTabSz="92236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68024" indent="-227823" defTabSz="92236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3670" indent="-227823" defTabSz="92236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79315" indent="-227823" defTabSz="92236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B7E0198-7837-4412-8146-EB3661C6CA7B}" type="slidenum">
              <a:rPr lang="ru-RU" altLang="ru-RU" smtClean="0">
                <a:latin typeface="Tahoma" pitchFamily="34" charset="0"/>
              </a:rPr>
              <a:pPr eaLnBrk="1" hangingPunct="1">
                <a:spcBef>
                  <a:spcPct val="0"/>
                </a:spcBef>
              </a:pPr>
              <a:t>20</a:t>
            </a:fld>
            <a:endParaRPr lang="ru-RU" altLang="ru-RU" smtClean="0">
              <a:latin typeface="Tahoma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978CB9-B3A2-4BB7-B3F2-B14BD3B8A330}" type="datetime1">
              <a:rPr lang="en-US"/>
              <a:pPr>
                <a:defRPr/>
              </a:pPr>
              <a:t>3/28/2014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9AA256-1D6F-49D3-B973-C91FC45930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1914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917987-03C0-44E7-B68A-DFE3B096CE6F}" type="datetime1">
              <a:rPr lang="en-US"/>
              <a:pPr>
                <a:defRPr/>
              </a:pPr>
              <a:t>3/28/2014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461B84-1749-4EA4-A72C-EE29B1EDD8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5636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A6C6AB-B75B-4240-91E6-13CA22F0AC12}" type="datetime1">
              <a:rPr lang="en-US"/>
              <a:pPr>
                <a:defRPr/>
              </a:pPr>
              <a:t>3/28/2014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15B25B-CC5E-461E-8F57-5914637E2E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7996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952935-2285-4794-B8C1-08F37F01CD37}" type="datetime1">
              <a:rPr lang="en-US"/>
              <a:pPr>
                <a:defRPr/>
              </a:pPr>
              <a:t>3/28/2014</a:t>
            </a:fld>
            <a:endParaRPr lang="en-US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62E5A1-E984-46CA-A6A4-4DCB4D9B2B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5543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C170AE-A867-449F-AC98-2D9555E40595}" type="datetime1">
              <a:rPr lang="en-US"/>
              <a:pPr>
                <a:defRPr/>
              </a:pPr>
              <a:t>3/28/2014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B71911-20C7-4630-852D-BF89A4F303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2885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6CA71E-2C04-4E38-B432-16BA5355C0B3}" type="datetime1">
              <a:rPr lang="en-US"/>
              <a:pPr>
                <a:defRPr/>
              </a:pPr>
              <a:t>3/28/2014</a:t>
            </a:fld>
            <a:endParaRPr lang="en-US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EB3B63-7478-49A9-B754-727D936065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12492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Заголовок, объект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53E03A-E085-4ADC-985C-CEED5337AD24}" type="datetime1">
              <a:rPr lang="en-US"/>
              <a:pPr>
                <a:defRPr/>
              </a:pPr>
              <a:t>3/28/2014</a:t>
            </a:fld>
            <a:endParaRPr lang="en-US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58A538-515E-4C21-9403-C39259F401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95466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Заголовок, схема или организационная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SmartArt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F1EC15-571B-44EB-82CD-4FAEA766B06D}" type="datetime1">
              <a:rPr lang="en-US"/>
              <a:pPr>
                <a:defRPr/>
              </a:pPr>
              <a:t>3/28/2014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FCA75C-6E90-47BB-B2D0-88EF2981D7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73943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0199B2-CF07-4047-B019-097F91C0AAE5}" type="datetime1">
              <a:rPr lang="en-US"/>
              <a:pPr>
                <a:defRPr/>
              </a:pPr>
              <a:t>3/28/2014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CFEA5D-F2E9-4697-A6CC-76634FF4BC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737366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BA7D68-3E50-4E4C-BEFC-FD27627B0F4B}" type="datetime1">
              <a:rPr lang="en-US"/>
              <a:pPr>
                <a:defRPr/>
              </a:pPr>
              <a:t>3/28/2014</a:t>
            </a:fld>
            <a:endParaRPr lang="en-US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F69EBC-0D3E-4844-956D-9D406B80B2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4243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BF129F-DF6E-472F-9DF9-F63C8EFFC53C}" type="datetime1">
              <a:rPr lang="en-US"/>
              <a:pPr>
                <a:defRPr/>
              </a:pPr>
              <a:t>3/28/2014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46F1F1-D701-458F-8694-4A90DEC193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791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977E6A-F006-48FA-B1BD-9B94E60EA6B8}" type="datetime1">
              <a:rPr lang="en-US"/>
              <a:pPr>
                <a:defRPr/>
              </a:pPr>
              <a:t>3/28/2014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AC937C-6431-4029-8E06-572D92F06D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75729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F727BB-2143-46E9-A6B9-AD5AE18A301C}" type="datetime1">
              <a:rPr lang="en-US"/>
              <a:pPr>
                <a:defRPr/>
              </a:pPr>
              <a:t>3/28/2014</a:t>
            </a:fld>
            <a:endParaRPr lang="en-US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92CE47-3363-4EA2-8858-C5C618CA7A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87868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BEF567-9505-4616-BF39-3DE49E63D5D4}" type="datetime1">
              <a:rPr lang="en-US"/>
              <a:pPr>
                <a:defRPr/>
              </a:pPr>
              <a:t>3/28/2014</a:t>
            </a:fld>
            <a:endParaRPr lang="en-US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930250-02E8-4DA3-B4E1-7BAE7B9249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8938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45A983-F056-41B5-A118-ADFFC37906DE}" type="datetime1">
              <a:rPr lang="en-US"/>
              <a:pPr>
                <a:defRPr/>
              </a:pPr>
              <a:t>3/28/2014</a:t>
            </a:fld>
            <a:endParaRPr lang="en-US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B90D09-3F07-490F-B6F0-7850C3BEAC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1452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A0A7FD-DA16-4ED8-8CA5-05029706A004}" type="datetime1">
              <a:rPr lang="en-US"/>
              <a:pPr>
                <a:defRPr/>
              </a:pPr>
              <a:t>3/28/2014</a:t>
            </a:fld>
            <a:endParaRPr lang="en-US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687859-0B74-4263-B433-3AED7C9FA9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0579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BFEEA9-CFE7-4FBF-A37D-E4E9AAA0B253}" type="datetime1">
              <a:rPr lang="en-US"/>
              <a:pPr>
                <a:defRPr/>
              </a:pPr>
              <a:t>3/28/2014</a:t>
            </a:fld>
            <a:endParaRPr lang="en-US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F0B28F-73F2-46F7-BF69-6CF9F44A6C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680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17D5E1-42EC-4957-87BA-AF9953000A42}" type="datetime1">
              <a:rPr lang="en-US"/>
              <a:pPr>
                <a:defRPr/>
              </a:pPr>
              <a:t>3/28/2014</a:t>
            </a:fld>
            <a:endParaRPr lang="en-US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4C74B8-D1B9-4DE0-9696-E3B4274E06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2789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A3714F2-EB53-4E21-BAF7-869D346B1443}" type="datetime1">
              <a:rPr lang="en-US"/>
              <a:pPr>
                <a:defRPr/>
              </a:pPr>
              <a:t>3/28/2014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Tahoma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92ACDE3-19A1-43B4-A322-BDC0517C04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  <p:sldLayoutId id="2147483690" r:id="rId18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78D5AD-9089-4D85-906F-5F0E118FE45D}" type="slidenum">
              <a:rPr lang="en-US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Номер слайда 5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E2C49758-B57C-448D-837D-95F353AAC6A9}" type="slidenum">
              <a:rPr lang="en-US" sz="1200">
                <a:solidFill>
                  <a:schemeClr val="tx1">
                    <a:tint val="7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1</a:t>
            </a:fld>
            <a:endParaRPr lang="en-US" sz="120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  <p:sp>
        <p:nvSpPr>
          <p:cNvPr id="2052" name="Заголовок 2"/>
          <p:cNvSpPr>
            <a:spLocks noGrp="1"/>
          </p:cNvSpPr>
          <p:nvPr>
            <p:ph type="ctrTitle"/>
          </p:nvPr>
        </p:nvSpPr>
        <p:spPr>
          <a:xfrm>
            <a:off x="696163" y="1052736"/>
            <a:ext cx="8423275" cy="3168179"/>
          </a:xfrm>
        </p:spPr>
        <p:txBody>
          <a:bodyPr/>
          <a:lstStyle/>
          <a:p>
            <a:pPr eaLnBrk="1" hangingPunct="1">
              <a:defRPr/>
            </a:pPr>
            <a:r>
              <a:rPr lang="ru-RU" sz="1800" b="1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sz="1800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1800" b="1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sz="1800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1800" b="1" dirty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sz="1800" b="1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1800" b="1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sz="1800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1800" b="1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sz="1800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1800" b="1" dirty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sz="1800" b="1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1800" b="1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sz="1800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1800" b="1" dirty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sz="1800" b="1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1800" b="1" dirty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sz="1800" b="1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1800" b="1" dirty="0" smtClean="0">
                <a:solidFill>
                  <a:schemeClr val="tx2">
                    <a:lumMod val="75000"/>
                  </a:schemeClr>
                </a:solidFill>
              </a:rPr>
              <a:t>Министерство образования и науки Республики Татарстан</a:t>
            </a:r>
            <a:br>
              <a:rPr lang="ru-RU" sz="1800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1800" b="1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sz="1800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1800" b="1" dirty="0" smtClean="0">
                <a:solidFill>
                  <a:schemeClr val="tx2">
                    <a:lumMod val="75000"/>
                  </a:schemeClr>
                </a:solidFill>
              </a:rPr>
              <a:t>Управление образования и по делам молодежи Исполнительного комитета муниципального образования города Набережные Челны</a:t>
            </a:r>
            <a:br>
              <a:rPr lang="ru-RU" sz="1800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sz="3200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</a:rPr>
              <a:t>Вопросы </a:t>
            </a:r>
            <a:r>
              <a:rPr lang="ru-RU" sz="3200" b="1" dirty="0">
                <a:solidFill>
                  <a:schemeClr val="tx2">
                    <a:lumMod val="75000"/>
                  </a:schemeClr>
                </a:solidFill>
              </a:rPr>
              <a:t>организации </a:t>
            </a:r>
            <a:r>
              <a:rPr lang="ru-RU" sz="3200" b="1" dirty="0">
                <a:solidFill>
                  <a:schemeClr val="tx2">
                    <a:lumMod val="75000"/>
                  </a:schemeClr>
                </a:solidFill>
              </a:rPr>
              <a:t>отдыха, оздоровления, занятости детей и молодежи Республики </a:t>
            </a:r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</a:rPr>
              <a:t>Татарстан</a:t>
            </a:r>
            <a:br>
              <a:rPr lang="ru-RU" sz="3200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3200" b="1" dirty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sz="3200" b="1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sz="3200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28 марта 2014 г. </a:t>
            </a:r>
            <a:endParaRPr lang="ru-RU" sz="24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053" name="Подзаголовок 1"/>
          <p:cNvSpPr>
            <a:spLocks noGrp="1"/>
          </p:cNvSpPr>
          <p:nvPr>
            <p:ph type="subTitle" idx="1"/>
          </p:nvPr>
        </p:nvSpPr>
        <p:spPr>
          <a:xfrm>
            <a:off x="4716463" y="4797425"/>
            <a:ext cx="4751387" cy="792163"/>
          </a:xfrm>
        </p:spPr>
        <p:txBody>
          <a:bodyPr/>
          <a:lstStyle/>
          <a:p>
            <a:pPr algn="l" eaLnBrk="1" hangingPunct="1">
              <a:buFont typeface="Arial" pitchFamily="34" charset="0"/>
              <a:buNone/>
              <a:defRPr/>
            </a:pPr>
            <a:endParaRPr lang="ru-RU" altLang="ru-RU" sz="2000" dirty="0" smtClean="0">
              <a:solidFill>
                <a:schemeClr val="tx1"/>
              </a:solidFill>
            </a:endParaRPr>
          </a:p>
        </p:txBody>
      </p:sp>
      <p:pic>
        <p:nvPicPr>
          <p:cNvPr id="14342" name="Picture 18" descr="Герб Республики Татарстан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4506" y="168674"/>
            <a:ext cx="1071563" cy="1071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3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19813"/>
            <a:ext cx="9144000" cy="738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68839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52736"/>
          </a:xfrm>
        </p:spPr>
        <p:txBody>
          <a:bodyPr/>
          <a:lstStyle/>
          <a:p>
            <a:pPr indent="21590">
              <a:spcAft>
                <a:spcPts val="0"/>
              </a:spcAft>
            </a:pPr>
            <a:r>
              <a:rPr lang="ru-RU" sz="2400" b="1" dirty="0">
                <a:solidFill>
                  <a:srgbClr val="060696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План организации отдыха и оздоровления детей </a:t>
            </a:r>
            <a:r>
              <a:rPr lang="ru-RU" sz="2400" b="1" dirty="0" smtClean="0">
                <a:solidFill>
                  <a:srgbClr val="060696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/>
            </a:r>
            <a:br>
              <a:rPr lang="ru-RU" sz="2400" b="1" dirty="0" smtClean="0">
                <a:solidFill>
                  <a:srgbClr val="060696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</a:br>
            <a:r>
              <a:rPr lang="ru-RU" sz="2400" b="1" dirty="0" smtClean="0">
                <a:solidFill>
                  <a:srgbClr val="060696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в </a:t>
            </a:r>
            <a:r>
              <a:rPr lang="ru-RU" sz="2400" b="1" dirty="0">
                <a:solidFill>
                  <a:srgbClr val="060696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республиканских профильных сменах </a:t>
            </a:r>
            <a:br>
              <a:rPr lang="ru-RU" sz="2400" b="1" dirty="0">
                <a:solidFill>
                  <a:srgbClr val="060696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</a:br>
            <a:r>
              <a:rPr lang="ru-RU" sz="2400" b="1" dirty="0">
                <a:solidFill>
                  <a:srgbClr val="060696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на Черноморском побережье в 2014 г.</a:t>
            </a:r>
            <a:endParaRPr lang="ru-RU" sz="2400" b="1" dirty="0">
              <a:solidFill>
                <a:srgbClr val="060696"/>
              </a:solidFill>
              <a:effectLst/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</p:txBody>
      </p:sp>
      <p:graphicFrame>
        <p:nvGraphicFramePr>
          <p:cNvPr id="9" name="Объект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52521729"/>
              </p:ext>
            </p:extLst>
          </p:nvPr>
        </p:nvGraphicFramePr>
        <p:xfrm>
          <a:off x="107504" y="1124743"/>
          <a:ext cx="8928991" cy="57030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7871"/>
                <a:gridCol w="3238553"/>
                <a:gridCol w="1440160"/>
                <a:gridCol w="1152128"/>
                <a:gridCol w="2520279"/>
              </a:tblGrid>
              <a:tr h="80752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№№</a:t>
                      </a:r>
                    </a:p>
                    <a:p>
                      <a:pPr algn="ctr"/>
                      <a:r>
                        <a:rPr lang="ru-RU" sz="1500" dirty="0" err="1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п.п</a:t>
                      </a:r>
                      <a:r>
                        <a:rPr lang="ru-RU" sz="1500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.</a:t>
                      </a:r>
                      <a:endParaRPr lang="ru-RU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Название профильной смены</a:t>
                      </a:r>
                      <a:endParaRPr lang="ru-RU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Планируемые сроки проведения</a:t>
                      </a:r>
                      <a:endParaRPr lang="ru-RU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Место проведения</a:t>
                      </a:r>
                      <a:endParaRPr lang="ru-RU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ase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Ответственные за проведение смены</a:t>
                      </a:r>
                    </a:p>
                  </a:txBody>
                  <a:tcPr marL="68580" marR="68580" marT="0" marB="0"/>
                </a:tc>
              </a:tr>
              <a:tr h="1183308">
                <a:tc>
                  <a:txBody>
                    <a:bodyPr/>
                    <a:lstStyle/>
                    <a:p>
                      <a:endParaRPr lang="ru-RU" sz="15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base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Организация профильной смены в стационарных лагерях на Черноморском побережье для детей-сирот и воспитанников из приемных семей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fontAlgn="base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июнь (1 смена)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fontAlgn="base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ДОЛ «Витязево» </a:t>
                      </a:r>
                      <a:r>
                        <a:rPr lang="ru-RU" sz="1400" dirty="0" err="1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г.Анапа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отдел </a:t>
                      </a:r>
                      <a:r>
                        <a:rPr lang="ru-RU" sz="14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опеки и попечительства</a:t>
                      </a:r>
                    </a:p>
                  </a:txBody>
                  <a:tcPr marL="68580" marR="68580" marT="0" marB="0"/>
                </a:tc>
              </a:tr>
              <a:tr h="701944">
                <a:tc>
                  <a:txBody>
                    <a:bodyPr/>
                    <a:lstStyle/>
                    <a:p>
                      <a:endParaRPr lang="ru-RU" sz="15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Кадет-2014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июль (3 смена)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Крым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отдел </a:t>
                      </a:r>
                      <a:r>
                        <a:rPr lang="ru-RU" sz="14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общего образования и итоговой аттестации</a:t>
                      </a:r>
                    </a:p>
                  </a:txBody>
                  <a:tcPr marL="68580" marR="68580" marT="0" marB="0"/>
                </a:tc>
              </a:tr>
              <a:tr h="702946">
                <a:tc>
                  <a:txBody>
                    <a:bodyPr/>
                    <a:lstStyle/>
                    <a:p>
                      <a:endParaRPr lang="ru-RU" sz="15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«Мирас»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июнь (1 смена)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ДОЛ «Огонёк» г. Анапа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отдела </a:t>
                      </a:r>
                      <a:r>
                        <a:rPr lang="ru-RU" sz="14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воспитания и дополнительного образования детей</a:t>
                      </a:r>
                    </a:p>
                  </a:txBody>
                  <a:tcPr marL="68580" marR="68580" marT="0" marB="0"/>
                </a:tc>
              </a:tr>
              <a:tr h="743006">
                <a:tc>
                  <a:txBody>
                    <a:bodyPr/>
                    <a:lstStyle/>
                    <a:p>
                      <a:endParaRPr lang="ru-RU" sz="15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«Спортсмены» (участники спартакиады)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август (5 смена)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г. Туапсе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ГАОУ ДОД «Республиканский центр внешкольной работы»</a:t>
                      </a:r>
                    </a:p>
                  </a:txBody>
                  <a:tcPr marL="68580" marR="68580" marT="0" marB="0"/>
                </a:tc>
              </a:tr>
              <a:tr h="702946">
                <a:tc>
                  <a:txBody>
                    <a:bodyPr/>
                    <a:lstStyle/>
                    <a:p>
                      <a:endParaRPr lang="ru-RU" sz="15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«Юные дарования» (техники)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июнь-июль (2 смена)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г. Туапсе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ГАОУ ДОД «Республиканский центр внешкольной работы»</a:t>
                      </a:r>
                    </a:p>
                  </a:txBody>
                  <a:tcPr marL="68580" marR="68580" marT="0" marB="0"/>
                </a:tc>
              </a:tr>
              <a:tr h="702946">
                <a:tc>
                  <a:txBody>
                    <a:bodyPr/>
                    <a:lstStyle/>
                    <a:p>
                      <a:endParaRPr lang="ru-RU" sz="15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«</a:t>
                      </a:r>
                      <a:r>
                        <a:rPr lang="ru-RU" sz="1400" dirty="0" err="1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Бинилект</a:t>
                      </a:r>
                      <a:r>
                        <a:rPr lang="ru-RU" sz="14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» (юные математики)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Июль-август (4 смена)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ДОЛ «Витязево» </a:t>
                      </a:r>
                      <a:r>
                        <a:rPr lang="ru-RU" sz="1400" dirty="0" err="1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г.Анапа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отдел </a:t>
                      </a:r>
                      <a:r>
                        <a:rPr lang="ru-RU" sz="14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общего образования и итоговой аттестации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46F1F1-D701-458F-8694-4A90DEC193F7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712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600200"/>
            <a:ext cx="8784976" cy="4525963"/>
          </a:xfrm>
        </p:spPr>
        <p:txBody>
          <a:bodyPr/>
          <a:lstStyle/>
          <a:p>
            <a:r>
              <a:rPr lang="ru-RU" sz="2400" b="1" dirty="0"/>
              <a:t>З</a:t>
            </a:r>
            <a:r>
              <a:rPr lang="ru-RU" sz="2400" b="1" dirty="0" smtClean="0"/>
              <a:t>авершить подготовку пришкольных лагерей с дневным пребыванием, пришкольных ЛТО к открытию </a:t>
            </a:r>
            <a:r>
              <a:rPr lang="ru-RU" sz="2400" b="1" u="sng" dirty="0">
                <a:solidFill>
                  <a:srgbClr val="C00000"/>
                </a:solidFill>
              </a:rPr>
              <a:t>до</a:t>
            </a:r>
            <a:r>
              <a:rPr lang="ru-RU" sz="2400" b="1" u="sng" dirty="0" smtClean="0">
                <a:solidFill>
                  <a:srgbClr val="C00000"/>
                </a:solidFill>
              </a:rPr>
              <a:t> </a:t>
            </a:r>
            <a:r>
              <a:rPr lang="ru-RU" sz="2400" b="1" u="sng" dirty="0">
                <a:solidFill>
                  <a:srgbClr val="C00000"/>
                </a:solidFill>
              </a:rPr>
              <a:t>25 мая </a:t>
            </a:r>
            <a:endParaRPr lang="ru-RU" sz="2400" b="1" u="sng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ru-RU" sz="2000" b="1" dirty="0" smtClean="0"/>
          </a:p>
          <a:p>
            <a:r>
              <a:rPr lang="ru-RU" sz="2400" b="1" dirty="0" smtClean="0"/>
              <a:t>Открыть 1 смены – не позднее </a:t>
            </a:r>
            <a:r>
              <a:rPr lang="ru-RU" sz="2400" b="1" u="sng" dirty="0">
                <a:solidFill>
                  <a:srgbClr val="C00000"/>
                </a:solidFill>
              </a:rPr>
              <a:t>6 </a:t>
            </a:r>
            <a:r>
              <a:rPr lang="ru-RU" sz="2400" b="1" u="sng" dirty="0" smtClean="0">
                <a:solidFill>
                  <a:srgbClr val="C00000"/>
                </a:solidFill>
              </a:rPr>
              <a:t>июня</a:t>
            </a:r>
          </a:p>
          <a:p>
            <a:pPr marL="0" indent="0">
              <a:buNone/>
            </a:pPr>
            <a:endParaRPr lang="ru-RU" sz="1600" b="1" u="sng" dirty="0">
              <a:solidFill>
                <a:srgbClr val="C00000"/>
              </a:solidFill>
            </a:endParaRPr>
          </a:p>
          <a:p>
            <a:r>
              <a:rPr lang="ru-RU" sz="2400" b="1" dirty="0"/>
              <a:t>Направить графики открытия </a:t>
            </a:r>
            <a:r>
              <a:rPr lang="ru-RU" sz="2400" b="1" dirty="0" smtClean="0"/>
              <a:t>пришкольных лагерей с дневным пребыванием и пришкольных лагерей ЛТО к </a:t>
            </a:r>
            <a:r>
              <a:rPr lang="ru-RU" sz="2400" b="1" u="sng" dirty="0" smtClean="0">
                <a:solidFill>
                  <a:srgbClr val="C00000"/>
                </a:solidFill>
              </a:rPr>
              <a:t>1 апреля</a:t>
            </a:r>
            <a:endParaRPr lang="ru-RU" sz="2400" b="1" u="sng" dirty="0">
              <a:solidFill>
                <a:srgbClr val="C00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46F1F1-D701-458F-8694-4A90DEC193F7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86250"/>
            <a:ext cx="9169400" cy="785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238485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07504" y="0"/>
            <a:ext cx="8856984" cy="908720"/>
          </a:xfrm>
        </p:spPr>
        <p:txBody>
          <a:bodyPr/>
          <a:lstStyle/>
          <a:p>
            <a:r>
              <a:rPr lang="ru-RU" sz="2400" b="1" dirty="0" smtClean="0">
                <a:solidFill>
                  <a:srgbClr val="0606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Представить в министерство следующие информации</a:t>
            </a:r>
            <a:endParaRPr lang="ru-RU" sz="2400" b="1" dirty="0">
              <a:solidFill>
                <a:srgbClr val="06069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107504" y="764704"/>
            <a:ext cx="9036496" cy="5321417"/>
          </a:xfrm>
        </p:spPr>
        <p:txBody>
          <a:bodyPr/>
          <a:lstStyle/>
          <a:p>
            <a:pPr marL="0" indent="0">
              <a:buNone/>
            </a:pPr>
            <a:endParaRPr lang="ru-RU" sz="1400" b="1" spc="-5" dirty="0" smtClean="0">
              <a:solidFill>
                <a:srgbClr val="000000"/>
              </a:solidFill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ru-RU" sz="2400" b="1" spc="-5" dirty="0" smtClean="0">
                <a:solidFill>
                  <a:srgbClr val="FF000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         К  </a:t>
            </a:r>
            <a:r>
              <a:rPr lang="ru-RU" sz="2400" b="1" spc="-5" dirty="0" smtClean="0">
                <a:solidFill>
                  <a:srgbClr val="FF000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1 апреля 2014 г.</a:t>
            </a:r>
            <a:endParaRPr lang="ru-RU" sz="2400" b="1" spc="-5" dirty="0" smtClean="0">
              <a:solidFill>
                <a:srgbClr val="FF0000"/>
              </a:solidFill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ru-RU" sz="1400" dirty="0" smtClean="0"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ru-RU" sz="1600" b="1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Сведения </a:t>
            </a:r>
            <a:endParaRPr lang="ru-RU" sz="1600" b="1" dirty="0"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  <a:p>
            <a:pPr marL="0" indent="0" algn="ctr">
              <a:spcAft>
                <a:spcPts val="0"/>
              </a:spcAft>
              <a:buNone/>
            </a:pPr>
            <a:r>
              <a:rPr lang="ru-RU" sz="1600" b="1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о специалисте отдела (управления) образования </a:t>
            </a:r>
            <a:endParaRPr lang="ru-RU" sz="1600" b="1" dirty="0" smtClean="0"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  <a:p>
            <a:pPr marL="0" indent="0" algn="ctr">
              <a:spcAft>
                <a:spcPts val="0"/>
              </a:spcAft>
              <a:buNone/>
            </a:pPr>
            <a:r>
              <a:rPr lang="ru-RU" sz="1600" b="1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по  </a:t>
            </a:r>
            <a:r>
              <a:rPr lang="ru-RU" sz="1600" b="1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организации отдыха детей </a:t>
            </a:r>
            <a:r>
              <a:rPr lang="ru-RU" sz="1600" b="1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в </a:t>
            </a:r>
            <a:r>
              <a:rPr lang="ru-RU" sz="1600" b="1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2014г. </a:t>
            </a:r>
            <a:endParaRPr lang="ru-RU" sz="1600" b="1" dirty="0" smtClean="0"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ru-RU" sz="1600" dirty="0"/>
              <a:t>___________________________________________________________________,</a:t>
            </a:r>
          </a:p>
          <a:p>
            <a:pPr marL="0" indent="0" algn="ctr">
              <a:buNone/>
            </a:pP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(наименование муниципального образования, городского </a:t>
            </a:r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округа)</a:t>
            </a:r>
          </a:p>
          <a:p>
            <a:pPr marL="0" indent="0" algn="ctr">
              <a:spcAft>
                <a:spcPts val="0"/>
              </a:spcAft>
              <a:buNone/>
            </a:pPr>
            <a:endParaRPr lang="ru-RU" sz="1600" b="1" dirty="0" smtClean="0"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ru-RU" dirty="0" smtClean="0"/>
          </a:p>
          <a:p>
            <a:pPr marL="0" indent="0" algn="ctr">
              <a:spcAft>
                <a:spcPts val="0"/>
              </a:spcAft>
              <a:buNone/>
            </a:pPr>
            <a:endParaRPr lang="ru-RU" dirty="0" smtClean="0"/>
          </a:p>
          <a:p>
            <a:pPr marL="0" indent="0" algn="ctr">
              <a:spcAft>
                <a:spcPts val="0"/>
              </a:spcAft>
              <a:buNone/>
            </a:pPr>
            <a:endParaRPr lang="ru-RU" sz="1400" dirty="0" smtClean="0"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  <a:p>
            <a:pPr marL="0" indent="0" algn="ctr">
              <a:spcAft>
                <a:spcPts val="0"/>
              </a:spcAft>
              <a:buNone/>
            </a:pPr>
            <a:endParaRPr lang="ru-RU" sz="1400" dirty="0" smtClean="0"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46F1F1-D701-458F-8694-4A90DEC193F7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86121"/>
            <a:ext cx="9169400" cy="785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6548493"/>
              </p:ext>
            </p:extLst>
          </p:nvPr>
        </p:nvGraphicFramePr>
        <p:xfrm>
          <a:off x="431540" y="3356992"/>
          <a:ext cx="8568951" cy="997939"/>
        </p:xfrm>
        <a:graphic>
          <a:graphicData uri="http://schemas.openxmlformats.org/drawingml/2006/table">
            <a:tbl>
              <a:tblPr firstRow="1" firstCol="1" bandRow="1"/>
              <a:tblGrid>
                <a:gridCol w="2221579"/>
                <a:gridCol w="1745527"/>
                <a:gridCol w="1428158"/>
                <a:gridCol w="1256927"/>
                <a:gridCol w="1916760"/>
              </a:tblGrid>
              <a:tr h="45671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Ф.И.О. полностью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должность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Рабочий телефон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Сотовый телефон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Адрес электронной почты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41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 </a:t>
                      </a:r>
                      <a:endParaRPr lang="ru-RU" sz="1600" dirty="0" smtClean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1" name="Прямоугольник 10"/>
          <p:cNvSpPr/>
          <p:nvPr/>
        </p:nvSpPr>
        <p:spPr>
          <a:xfrm>
            <a:off x="971600" y="4797152"/>
            <a:ext cx="748883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16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Начальник отдела (управления)________________________(Ф.И.О.)</a:t>
            </a:r>
            <a:endParaRPr lang="ru-RU" sz="1600" dirty="0">
              <a:effectLst/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1871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9143999" cy="6086121"/>
          </a:xfrm>
        </p:spPr>
        <p:txBody>
          <a:bodyPr/>
          <a:lstStyle/>
          <a:p>
            <a:pPr marL="0" lvl="0" indent="0" algn="ctr">
              <a:spcAft>
                <a:spcPts val="0"/>
              </a:spcAft>
              <a:buNone/>
            </a:pPr>
            <a:r>
              <a:rPr lang="ru-RU" sz="1600" b="1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График открытия</a:t>
            </a:r>
          </a:p>
          <a:p>
            <a:pPr marL="0" lvl="0" indent="0" algn="ctr">
              <a:spcAft>
                <a:spcPts val="0"/>
              </a:spcAft>
              <a:buNone/>
            </a:pPr>
            <a:r>
              <a:rPr lang="ru-RU" sz="1600" b="1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пришкольных лагерей с дневным пребыванием</a:t>
            </a:r>
            <a:r>
              <a:rPr lang="ru-RU" sz="1600" b="1" spc="-10" dirty="0">
                <a:solidFill>
                  <a:srgbClr val="00000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endParaRPr lang="ru-RU" sz="1600" b="1" spc="-10" dirty="0" smtClean="0">
              <a:solidFill>
                <a:srgbClr val="000000"/>
              </a:solidFill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  <a:p>
            <a:pPr marL="0" lvl="0" indent="0" algn="ctr">
              <a:spcAft>
                <a:spcPts val="0"/>
              </a:spcAft>
              <a:buNone/>
            </a:pPr>
            <a:r>
              <a:rPr lang="ru-RU" sz="1600" b="1" spc="-1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и </a:t>
            </a:r>
            <a:r>
              <a:rPr lang="ru-RU" sz="1600" b="1" spc="-10" dirty="0">
                <a:solidFill>
                  <a:srgbClr val="00000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пришкольных лагерей труда и отдыха</a:t>
            </a:r>
            <a:endParaRPr lang="ru-RU" sz="1600" b="1" dirty="0">
              <a:solidFill>
                <a:prstClr val="black"/>
              </a:solidFill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  <a:p>
            <a:pPr marL="0" lvl="0" indent="0" algn="ctr">
              <a:spcAft>
                <a:spcPts val="0"/>
              </a:spcAft>
              <a:buNone/>
            </a:pPr>
            <a:r>
              <a:rPr lang="ru-RU" sz="1600" b="1" u="sng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в </a:t>
            </a:r>
            <a:r>
              <a:rPr lang="ru-RU" sz="1600" b="1" u="sng" dirty="0" smtClean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период  </a:t>
            </a:r>
            <a:r>
              <a:rPr lang="ru-RU" sz="1600" b="1" u="sng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летних каникул </a:t>
            </a:r>
            <a:r>
              <a:rPr lang="ru-RU" sz="1600" b="1" u="sng" dirty="0" smtClean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2014 г. </a:t>
            </a:r>
            <a:endParaRPr lang="ru-RU" sz="2000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46F1F1-D701-458F-8694-4A90DEC193F7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86121"/>
            <a:ext cx="9169400" cy="785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0663785"/>
              </p:ext>
            </p:extLst>
          </p:nvPr>
        </p:nvGraphicFramePr>
        <p:xfrm>
          <a:off x="179514" y="1340769"/>
          <a:ext cx="8856985" cy="46939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38848"/>
                <a:gridCol w="1391921"/>
                <a:gridCol w="439364"/>
                <a:gridCol w="439364"/>
                <a:gridCol w="439364"/>
                <a:gridCol w="439364"/>
                <a:gridCol w="439364"/>
                <a:gridCol w="512162"/>
                <a:gridCol w="512162"/>
                <a:gridCol w="439364"/>
                <a:gridCol w="438848"/>
                <a:gridCol w="512162"/>
                <a:gridCol w="512162"/>
                <a:gridCol w="439364"/>
                <a:gridCol w="438848"/>
                <a:gridCol w="512162"/>
                <a:gridCol w="512162"/>
              </a:tblGrid>
              <a:tr h="329180">
                <a:tc rowSpan="2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№№</a:t>
                      </a: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п. п.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4507" marR="5450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Тип лагеря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4507" marR="5450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Всего за летний период 2014г.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4507" marR="5450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смена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4507" marR="5450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смена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4507" marR="5450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смена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4507" marR="5450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5835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К-во лагерей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4507" marR="5450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К-во отрядов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4507" marR="5450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 них детей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4507" marR="5450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К-во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лагерей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4507" marR="5450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К-во отрядов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4507" marR="5450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 них детей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4507" marR="5450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Сроки проведения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4507" marR="5450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К-во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лагерей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4507" marR="5450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К-во отрядов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4507" marR="5450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 них детей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4507" marR="5450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Сроки проведения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4507" marR="5450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К-во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лагерей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4507" marR="5450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К-во отрядов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4507" marR="5450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 них детей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4507" marR="5450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Сроки проведения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4507" marR="5450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93769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4507" marR="5450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Пришкольные лагеря с дневным пребыванием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4507" marR="5450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4507" marR="5450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Х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4507" marR="5450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4507" marR="5450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4507" marR="5450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Х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4507" marR="5450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4507" marR="5450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4507" marR="5450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4507" marR="5450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Х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4507" marR="5450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4507" marR="5450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4507" marR="5450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4507" marR="5450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Х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4507" marR="5450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4507" marR="5450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4507" marR="5450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481307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4507" marR="5450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Пришкольные лагеря труда и отдыха (самостоятельные, без учета трудовых отрядов в составе пришкольных лагерей с дневным пребыванием)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4507" marR="5450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4507" marR="5450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Х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4507" marR="5450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4507" marR="5450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4507" marR="5450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Х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4507" marR="5450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4507" marR="5450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4507" marR="5450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4507" marR="5450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Х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4507" marR="5450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4507" marR="5450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4507" marR="5450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4507" marR="5450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Х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4507" marR="5450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4507" marR="5450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4507" marR="5450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45897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2.1.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4507" marR="5450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Трудовые отряды, открываемые в составе пришкольных лагерей с дневным пребыванием (взамен пришкольных лагерей труда и отдыха)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4507" marR="5450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Х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4507" marR="5450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4507" marR="5450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4507" marR="5450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Х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4507" marR="5450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4507" marR="5450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4507" marR="5450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4507" marR="5450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Х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4507" marR="5450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4507" marR="5450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4507" marR="5450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4507" marR="5450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Х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4507" marR="5450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4507" marR="5450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4507" marR="5450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4507" marR="5450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804248" y="620688"/>
            <a:ext cx="22300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spc="-5" dirty="0">
                <a:solidFill>
                  <a:srgbClr val="FF000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К  1 апреля 2014 г.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33750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476672"/>
            <a:ext cx="8640959" cy="5472608"/>
          </a:xfrm>
        </p:spPr>
        <p:txBody>
          <a:bodyPr/>
          <a:lstStyle/>
          <a:p>
            <a:pPr marL="0" indent="0" algn="ctr">
              <a:spcAft>
                <a:spcPts val="0"/>
              </a:spcAft>
              <a:buNone/>
            </a:pPr>
            <a:r>
              <a:rPr lang="ru-RU" sz="1600" b="1" spc="-5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	</a:t>
            </a:r>
            <a:r>
              <a:rPr lang="ru-RU" sz="1800" b="1" u="sng" spc="-5" dirty="0" smtClean="0">
                <a:solidFill>
                  <a:srgbClr val="C0000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Представляется </a:t>
            </a:r>
            <a:r>
              <a:rPr lang="ru-RU" sz="1800" b="1" u="sng" spc="-5" dirty="0">
                <a:solidFill>
                  <a:srgbClr val="C0000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начиная с 1 июня </a:t>
            </a:r>
            <a:r>
              <a:rPr lang="ru-RU" sz="1800" b="1" u="sng" spc="-5" dirty="0" smtClean="0">
                <a:solidFill>
                  <a:srgbClr val="C0000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2014 г</a:t>
            </a:r>
            <a:r>
              <a:rPr lang="ru-RU" sz="1800" b="1" u="sng" spc="-5" dirty="0">
                <a:solidFill>
                  <a:srgbClr val="C0000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. в течение 3 дней после заезда детей в лагеря. </a:t>
            </a:r>
            <a:endParaRPr lang="ru-RU" sz="1800" u="sng" dirty="0">
              <a:solidFill>
                <a:srgbClr val="C00000"/>
              </a:solidFill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ru-RU" sz="1400" b="1" spc="-5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	</a:t>
            </a:r>
            <a:endParaRPr lang="ru-RU" sz="1400" b="1" spc="-5" dirty="0" smtClean="0">
              <a:solidFill>
                <a:srgbClr val="000000"/>
              </a:solidFill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ru-RU" sz="1800" b="1" u="sng" spc="-5" dirty="0">
                <a:solidFill>
                  <a:srgbClr val="C0000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Итоговая </a:t>
            </a:r>
            <a:r>
              <a:rPr lang="ru-RU" sz="1800" b="1" u="sng" spc="-5" dirty="0">
                <a:solidFill>
                  <a:srgbClr val="C0000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представляется в течение 3 дней после завершения работы всех пришкольных лагерей с дневным пребыванием и пришкольных лагерях труда и отдыха по муниципальному </a:t>
            </a:r>
            <a:r>
              <a:rPr lang="ru-RU" sz="1800" b="1" u="sng" spc="-5" dirty="0">
                <a:solidFill>
                  <a:srgbClr val="C0000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району</a:t>
            </a:r>
            <a:r>
              <a:rPr lang="ru-RU" sz="1800" b="1" u="sng" spc="-5" dirty="0">
                <a:solidFill>
                  <a:srgbClr val="C0000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, городского </a:t>
            </a:r>
            <a:r>
              <a:rPr lang="ru-RU" sz="1800" b="1" u="sng" spc="-5" dirty="0">
                <a:solidFill>
                  <a:srgbClr val="C0000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округу.</a:t>
            </a:r>
          </a:p>
          <a:p>
            <a:pPr marL="0" indent="0" algn="ctr">
              <a:buNone/>
            </a:pPr>
            <a:endParaRPr lang="ru-RU" sz="1400" b="1" dirty="0" smtClean="0"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ru-RU" sz="1400" b="1" dirty="0" smtClean="0"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ru-RU" sz="1400" b="1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Информация</a:t>
            </a:r>
            <a:endParaRPr lang="ru-RU" sz="1400" dirty="0"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  <a:p>
            <a:pPr marL="0" indent="0" algn="ctr">
              <a:spcAft>
                <a:spcPts val="0"/>
              </a:spcAft>
              <a:buNone/>
            </a:pPr>
            <a:r>
              <a:rPr lang="ru-RU" sz="1400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_____________________________________________________________________________</a:t>
            </a:r>
          </a:p>
          <a:p>
            <a:pPr marL="0" indent="0" algn="ctr">
              <a:spcAft>
                <a:spcPts val="0"/>
              </a:spcAft>
              <a:buNone/>
            </a:pPr>
            <a:r>
              <a:rPr lang="ru-RU" sz="1400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(</a:t>
            </a:r>
            <a:r>
              <a:rPr lang="ru-RU" sz="14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наименование муниципального образования) </a:t>
            </a:r>
          </a:p>
          <a:p>
            <a:pPr marL="0" indent="0" algn="ctr">
              <a:spcAft>
                <a:spcPts val="0"/>
              </a:spcAft>
              <a:buNone/>
            </a:pPr>
            <a:r>
              <a:rPr lang="ru-RU" sz="14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по организации отдыха  детей в  пришкольных лагерях с дневным пребыванием</a:t>
            </a:r>
            <a:r>
              <a:rPr lang="ru-RU" sz="1400" spc="-10" dirty="0">
                <a:solidFill>
                  <a:srgbClr val="00000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и пришкольных лагерях труда и отдыха</a:t>
            </a:r>
            <a:endParaRPr lang="ru-RU" sz="1400" dirty="0"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  <a:p>
            <a:pPr marL="0" indent="0" algn="ctr">
              <a:spcAft>
                <a:spcPts val="0"/>
              </a:spcAft>
              <a:buNone/>
            </a:pPr>
            <a:r>
              <a:rPr lang="ru-RU" sz="14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в ___________________________________ 2014г.</a:t>
            </a:r>
          </a:p>
          <a:p>
            <a:pPr marL="0" indent="0" algn="ctr">
              <a:spcAft>
                <a:spcPts val="0"/>
              </a:spcAft>
              <a:buNone/>
            </a:pPr>
            <a:r>
              <a:rPr lang="ru-RU" sz="14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(смена, месяц)</a:t>
            </a:r>
          </a:p>
          <a:p>
            <a:pPr marL="0" indent="0" algn="just">
              <a:spcAft>
                <a:spcPts val="0"/>
              </a:spcAft>
              <a:buNone/>
            </a:pPr>
            <a:r>
              <a:rPr lang="ru-RU" sz="1400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1</a:t>
            </a:r>
            <a:r>
              <a:rPr lang="ru-RU" sz="14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. Количество организуемых за смену пришкольных лагерей с дневным пребыванием </a:t>
            </a:r>
            <a:r>
              <a:rPr lang="ru-RU" sz="1400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__________</a:t>
            </a:r>
          </a:p>
          <a:p>
            <a:pPr marL="0" indent="0" algn="just">
              <a:spcAft>
                <a:spcPts val="0"/>
              </a:spcAft>
              <a:buNone/>
            </a:pPr>
            <a:r>
              <a:rPr lang="ru-RU" sz="1400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1.1.Сроки проведения пришкольных лагерей______________________________________</a:t>
            </a:r>
          </a:p>
          <a:p>
            <a:pPr marL="0" indent="0" algn="just">
              <a:spcAft>
                <a:spcPts val="0"/>
              </a:spcAft>
              <a:buNone/>
            </a:pPr>
            <a:r>
              <a:rPr lang="ru-RU" sz="1400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2</a:t>
            </a:r>
            <a:r>
              <a:rPr lang="ru-RU" sz="14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. Количество организуемых за смену пришкольных лагерей</a:t>
            </a:r>
            <a:r>
              <a:rPr lang="ru-RU" sz="1400" spc="-10" dirty="0">
                <a:solidFill>
                  <a:srgbClr val="00000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труда и отдыха_________</a:t>
            </a:r>
            <a:r>
              <a:rPr lang="ru-RU" sz="14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__________</a:t>
            </a:r>
          </a:p>
          <a:p>
            <a:pPr marL="0" indent="0" algn="just">
              <a:spcAft>
                <a:spcPts val="0"/>
              </a:spcAft>
              <a:buNone/>
            </a:pPr>
            <a:r>
              <a:rPr lang="ru-RU" sz="14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2.1. Сроки проведения пришкольных лагерей</a:t>
            </a:r>
            <a:r>
              <a:rPr lang="ru-RU" sz="1400" spc="-10" dirty="0">
                <a:solidFill>
                  <a:srgbClr val="00000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труда и отдыха</a:t>
            </a:r>
            <a:r>
              <a:rPr lang="ru-RU" sz="14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________________________</a:t>
            </a:r>
          </a:p>
          <a:p>
            <a:pPr marL="0" indent="0" algn="just">
              <a:spcAft>
                <a:spcPts val="0"/>
              </a:spcAft>
              <a:buNone/>
            </a:pPr>
            <a:r>
              <a:rPr lang="ru-RU" sz="14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2.2. Количество трудовых отрядов, открытых за смену взамен пришкольных лагерей труда и отдыха____________</a:t>
            </a:r>
          </a:p>
          <a:p>
            <a:pPr marL="0" indent="0">
              <a:spcAft>
                <a:spcPts val="0"/>
              </a:spcAft>
              <a:buNone/>
            </a:pPr>
            <a:endParaRPr lang="ru-RU" sz="1400" dirty="0"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ru-RU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46F1F1-D701-458F-8694-4A90DEC193F7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86121"/>
            <a:ext cx="9169400" cy="785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90071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7821627"/>
              </p:ext>
            </p:extLst>
          </p:nvPr>
        </p:nvGraphicFramePr>
        <p:xfrm>
          <a:off x="179512" y="476671"/>
          <a:ext cx="8856984" cy="4937760"/>
        </p:xfrm>
        <a:graphic>
          <a:graphicData uri="http://schemas.openxmlformats.org/drawingml/2006/table">
            <a:tbl>
              <a:tblPr/>
              <a:tblGrid>
                <a:gridCol w="425966"/>
                <a:gridCol w="4258466"/>
                <a:gridCol w="1447326"/>
                <a:gridCol w="1277900"/>
                <a:gridCol w="1447326"/>
              </a:tblGrid>
              <a:tr h="1250806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№№ п. п.</a:t>
                      </a:r>
                      <a:br>
                        <a:rPr lang="ru-RU" sz="12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</a:br>
                      <a:endParaRPr lang="ru-RU" sz="13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6355" marR="663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Наименование</a:t>
                      </a:r>
                      <a:endParaRPr lang="ru-RU" sz="13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6355" marR="663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В пришкольных лагерях с дневным пребыванием</a:t>
                      </a:r>
                      <a:endParaRPr lang="ru-RU" sz="13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6355" marR="663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В пришкольных лагерях</a:t>
                      </a:r>
                      <a:r>
                        <a:rPr lang="ru-RU" sz="1200" spc="-1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труда и отдыха</a:t>
                      </a:r>
                      <a:endParaRPr lang="ru-RU" sz="13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6355" marR="663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В трудовых </a:t>
                      </a: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отрядах, открываемых взамен пришкольных лагерей труда и отдыха</a:t>
                      </a:r>
                      <a:endParaRPr lang="ru-RU" sz="13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6355" marR="663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7373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01</a:t>
                      </a:r>
                      <a:endParaRPr lang="ru-RU" sz="13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6355" marR="663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Численность  детей, охваченных отдыхом  за текущую смену </a:t>
                      </a:r>
                      <a:endParaRPr lang="ru-RU" sz="13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6355" marR="663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 </a:t>
                      </a:r>
                      <a:endParaRPr lang="ru-RU" sz="13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6355" marR="663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 </a:t>
                      </a:r>
                      <a:endParaRPr lang="ru-RU" sz="13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6355" marR="663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 </a:t>
                      </a:r>
                      <a:endParaRPr lang="ru-RU" sz="13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6355" marR="663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7373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 </a:t>
                      </a:r>
                      <a:endParaRPr lang="ru-RU" sz="13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02</a:t>
                      </a:r>
                      <a:endParaRPr lang="ru-RU" sz="13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6355" marR="663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из них:</a:t>
                      </a:r>
                      <a:endParaRPr lang="ru-RU" sz="13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  <a:p>
                      <a:pPr marL="180340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дети в возрасте 15 лет и старше</a:t>
                      </a:r>
                      <a:endParaRPr lang="ru-RU" sz="13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6355" marR="663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 </a:t>
                      </a:r>
                      <a:endParaRPr lang="ru-RU" sz="13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6355" marR="663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 </a:t>
                      </a:r>
                      <a:endParaRPr lang="ru-RU" sz="13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6355" marR="663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 </a:t>
                      </a:r>
                      <a:endParaRPr lang="ru-RU" sz="13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6355" marR="663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687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03</a:t>
                      </a:r>
                      <a:endParaRPr lang="ru-RU" sz="13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6355" marR="663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340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-</a:t>
                      </a:r>
                      <a:endParaRPr lang="ru-RU" sz="13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6355" marR="663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-</a:t>
                      </a:r>
                      <a:endParaRPr lang="ru-RU" sz="13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6355" marR="663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-</a:t>
                      </a:r>
                      <a:endParaRPr lang="ru-RU" sz="13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6355" marR="663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-</a:t>
                      </a:r>
                      <a:endParaRPr lang="ru-RU" sz="13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6355" marR="663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606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 </a:t>
                      </a:r>
                      <a:endParaRPr lang="ru-RU" sz="13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04</a:t>
                      </a:r>
                      <a:endParaRPr lang="ru-RU" sz="13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6355" marR="663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Из общей численности детей (из стр. 01):</a:t>
                      </a:r>
                      <a:endParaRPr lang="ru-RU" sz="13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  <a:p>
                      <a:pPr marL="180340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дети-сироты и дети, оставшиеся без попечения родителей</a:t>
                      </a:r>
                      <a:endParaRPr lang="ru-RU" sz="13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6355" marR="663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 </a:t>
                      </a:r>
                      <a:endParaRPr lang="ru-RU" sz="13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6355" marR="663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 </a:t>
                      </a:r>
                      <a:endParaRPr lang="ru-RU" sz="13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6355" marR="663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 </a:t>
                      </a:r>
                      <a:endParaRPr lang="ru-RU" sz="13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6355" marR="663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687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05</a:t>
                      </a:r>
                      <a:endParaRPr lang="ru-RU" sz="13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6355" marR="663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340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дети-инвалиды</a:t>
                      </a:r>
                      <a:endParaRPr lang="ru-RU" sz="13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6355" marR="663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 </a:t>
                      </a:r>
                      <a:endParaRPr lang="ru-RU" sz="13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6355" marR="663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 </a:t>
                      </a:r>
                      <a:endParaRPr lang="ru-RU" sz="13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6355" marR="663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 </a:t>
                      </a:r>
                      <a:endParaRPr lang="ru-RU" sz="13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6355" marR="663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687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06</a:t>
                      </a:r>
                      <a:endParaRPr lang="ru-RU" sz="13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6355" marR="663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340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дети из семей беженцев и вынужденных переселенцев</a:t>
                      </a:r>
                      <a:endParaRPr lang="ru-RU" sz="13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6355" marR="663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 </a:t>
                      </a:r>
                      <a:endParaRPr lang="ru-RU" sz="13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6355" marR="663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 </a:t>
                      </a:r>
                      <a:endParaRPr lang="ru-RU" sz="13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6355" marR="663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 </a:t>
                      </a:r>
                      <a:endParaRPr lang="ru-RU" sz="13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6355" marR="663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687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07</a:t>
                      </a:r>
                      <a:endParaRPr lang="ru-RU" sz="13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6355" marR="663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340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дети из малообеспеченных семей</a:t>
                      </a:r>
                      <a:endParaRPr lang="ru-RU" sz="13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6355" marR="663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 </a:t>
                      </a:r>
                      <a:endParaRPr lang="ru-RU" sz="13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6355" marR="663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 </a:t>
                      </a:r>
                      <a:endParaRPr lang="ru-RU" sz="13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6355" marR="663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 </a:t>
                      </a:r>
                      <a:endParaRPr lang="ru-RU" sz="13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6355" marR="663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687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08</a:t>
                      </a:r>
                      <a:endParaRPr lang="ru-RU" sz="13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6355" marR="663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340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дети безработных</a:t>
                      </a:r>
                      <a:endParaRPr lang="ru-RU" sz="13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6355" marR="663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 </a:t>
                      </a:r>
                      <a:endParaRPr lang="ru-RU" sz="13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6355" marR="663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 </a:t>
                      </a:r>
                      <a:endParaRPr lang="ru-RU" sz="13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6355" marR="663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 </a:t>
                      </a:r>
                      <a:endParaRPr lang="ru-RU" sz="13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6355" marR="663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606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 </a:t>
                      </a:r>
                      <a:endParaRPr lang="ru-RU" sz="13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09</a:t>
                      </a:r>
                      <a:endParaRPr lang="ru-RU" sz="13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6355" marR="663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340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дети – жертвы вооруженных и межнациональных конфликтов, экологических и техногенных катастроф, стихийных бедствий</a:t>
                      </a:r>
                      <a:endParaRPr lang="ru-RU" sz="13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6355" marR="663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 </a:t>
                      </a:r>
                      <a:endParaRPr lang="ru-RU" sz="13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6355" marR="663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 </a:t>
                      </a:r>
                      <a:endParaRPr lang="ru-RU" sz="13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6355" marR="663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 </a:t>
                      </a:r>
                      <a:endParaRPr lang="ru-RU" sz="13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6355" marR="663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687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10</a:t>
                      </a:r>
                      <a:endParaRPr lang="ru-RU" sz="13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6355" marR="663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340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дети, состоящие на учете в органах внутренних дел</a:t>
                      </a:r>
                      <a:endParaRPr lang="ru-RU" sz="13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6355" marR="663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 </a:t>
                      </a:r>
                      <a:endParaRPr lang="ru-RU" sz="13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6355" marR="663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 </a:t>
                      </a:r>
                      <a:endParaRPr lang="ru-RU" sz="13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6355" marR="663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 </a:t>
                      </a:r>
                      <a:endParaRPr lang="ru-RU" sz="13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6355" marR="663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687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11</a:t>
                      </a:r>
                      <a:endParaRPr lang="ru-RU" sz="13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6355" marR="663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Численность работников лагерей – всего</a:t>
                      </a:r>
                      <a:endParaRPr lang="ru-RU" sz="13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6355" marR="663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 </a:t>
                      </a:r>
                      <a:endParaRPr lang="ru-RU" sz="13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6355" marR="663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 </a:t>
                      </a:r>
                      <a:endParaRPr lang="ru-RU" sz="13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6355" marR="663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 </a:t>
                      </a:r>
                      <a:endParaRPr lang="ru-RU" sz="13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6355" marR="663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7373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 </a:t>
                      </a:r>
                      <a:endParaRPr lang="ru-RU" sz="13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12</a:t>
                      </a:r>
                      <a:endParaRPr lang="ru-RU" sz="13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6355" marR="663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из них:</a:t>
                      </a:r>
                      <a:endParaRPr lang="ru-RU" sz="13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  <a:p>
                      <a:pPr marL="180340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педагоги-воспитатели, вожатые</a:t>
                      </a:r>
                      <a:endParaRPr lang="ru-RU" sz="13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6355" marR="663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 </a:t>
                      </a:r>
                      <a:endParaRPr lang="ru-RU" sz="13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6355" marR="663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 </a:t>
                      </a:r>
                      <a:endParaRPr lang="ru-RU" sz="13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6355" marR="663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 </a:t>
                      </a:r>
                      <a:endParaRPr lang="ru-RU" sz="13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6355" marR="663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687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13</a:t>
                      </a:r>
                      <a:endParaRPr lang="ru-RU" sz="13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6355" marR="663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340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медицинские работники</a:t>
                      </a:r>
                      <a:endParaRPr lang="ru-RU" sz="13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6355" marR="663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 </a:t>
                      </a:r>
                      <a:endParaRPr lang="ru-RU" sz="13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6355" marR="663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 </a:t>
                      </a:r>
                      <a:endParaRPr lang="ru-RU" sz="13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6355" marR="663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 </a:t>
                      </a:r>
                      <a:endParaRPr lang="ru-RU" sz="13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6355" marR="663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46F1F1-D701-458F-8694-4A90DEC193F7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2063576" y="125942"/>
            <a:ext cx="5196359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Основные показатели работы лагерей</a:t>
            </a:r>
            <a:endParaRPr kumimoji="0" lang="ru-RU" alt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                                                            </a:t>
            </a: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79512" y="5517232"/>
            <a:ext cx="896448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sz="12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Начальник управления (отдела) образования</a:t>
            </a:r>
          </a:p>
          <a:p>
            <a:pPr algn="just">
              <a:spcAft>
                <a:spcPts val="0"/>
              </a:spcAft>
            </a:pPr>
            <a:r>
              <a:rPr lang="ru-RU" sz="12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исполкома муниципального образования__________________________________(Ф.И.О.)</a:t>
            </a:r>
          </a:p>
          <a:p>
            <a:pPr algn="just">
              <a:spcAft>
                <a:spcPts val="0"/>
              </a:spcAft>
            </a:pPr>
            <a:r>
              <a:rPr lang="ru-RU" sz="12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 </a:t>
            </a:r>
          </a:p>
          <a:p>
            <a:pPr algn="just">
              <a:spcAft>
                <a:spcPts val="0"/>
              </a:spcAft>
            </a:pPr>
            <a:r>
              <a:rPr lang="ru-RU" sz="12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Исполнитель________________________________________________________________</a:t>
            </a:r>
          </a:p>
          <a:p>
            <a:pPr algn="just">
              <a:spcAft>
                <a:spcPts val="0"/>
              </a:spcAft>
            </a:pPr>
            <a:r>
              <a:rPr lang="ru-RU" sz="12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                                             (Ф.И.О. полностью, должность, контактный телефон)</a:t>
            </a:r>
            <a:endParaRPr lang="ru-RU" sz="1200" dirty="0">
              <a:effectLst/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5326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9143999" cy="6086121"/>
          </a:xfrm>
        </p:spPr>
        <p:txBody>
          <a:bodyPr/>
          <a:lstStyle/>
          <a:p>
            <a:pPr algn="just"/>
            <a:endParaRPr lang="ru-RU" sz="2000" dirty="0" smtClean="0"/>
          </a:p>
          <a:p>
            <a:pPr algn="just"/>
            <a:endParaRPr lang="ru-RU" sz="2000" dirty="0"/>
          </a:p>
          <a:p>
            <a:pPr algn="just"/>
            <a:r>
              <a:rPr lang="ru-RU" sz="2000" dirty="0" smtClean="0"/>
              <a:t>обеспечить </a:t>
            </a:r>
            <a:r>
              <a:rPr lang="ru-RU" sz="2000" dirty="0"/>
              <a:t>в период летних каникул работу с детьми всех учреждений дополнительного образования </a:t>
            </a:r>
            <a:r>
              <a:rPr lang="ru-RU" sz="2000" dirty="0" smtClean="0"/>
              <a:t>детей</a:t>
            </a:r>
          </a:p>
          <a:p>
            <a:pPr marL="0" indent="0" algn="just">
              <a:buNone/>
            </a:pPr>
            <a:endParaRPr lang="ru-RU" sz="2000" dirty="0"/>
          </a:p>
          <a:p>
            <a:pPr algn="just"/>
            <a:r>
              <a:rPr lang="ru-RU" sz="2000" dirty="0" smtClean="0"/>
              <a:t>организовать </a:t>
            </a:r>
            <a:r>
              <a:rPr lang="ru-RU" sz="2000" dirty="0"/>
              <a:t>для детей работу досуговых и спортивных площадок по месту жительства детей и на базе учреждений дополнительного образования </a:t>
            </a:r>
            <a:r>
              <a:rPr lang="ru-RU" sz="2000" dirty="0" smtClean="0"/>
              <a:t>детей</a:t>
            </a:r>
          </a:p>
          <a:p>
            <a:pPr marL="0" indent="0" algn="just">
              <a:buNone/>
            </a:pPr>
            <a:endParaRPr lang="ru-RU" sz="2000" dirty="0" smtClean="0"/>
          </a:p>
          <a:p>
            <a:pPr algn="just"/>
            <a:r>
              <a:rPr lang="ru-RU" sz="2000" dirty="0" smtClean="0"/>
              <a:t>открыть </a:t>
            </a:r>
            <a:r>
              <a:rPr lang="ru-RU" sz="2000" dirty="0"/>
              <a:t>в лагерях системы образования временные объединения учреждений дополнительного образования детей,  в </a:t>
            </a:r>
            <a:r>
              <a:rPr lang="ru-RU" sz="2000" dirty="0" err="1"/>
              <a:t>т.ч</a:t>
            </a:r>
            <a:r>
              <a:rPr lang="ru-RU" sz="2000" dirty="0"/>
              <a:t>. языкового </a:t>
            </a:r>
            <a:r>
              <a:rPr lang="ru-RU" sz="2000" dirty="0" smtClean="0"/>
              <a:t>профиля</a:t>
            </a:r>
          </a:p>
          <a:p>
            <a:pPr marL="0" indent="0" algn="just">
              <a:buNone/>
            </a:pPr>
            <a:endParaRPr lang="ru-RU" sz="2000" dirty="0" smtClean="0"/>
          </a:p>
          <a:p>
            <a:pPr algn="just"/>
            <a:r>
              <a:rPr lang="ru-RU" sz="2000" dirty="0" smtClean="0"/>
              <a:t> </a:t>
            </a:r>
            <a:r>
              <a:rPr lang="ru-RU" sz="2000" dirty="0"/>
              <a:t>организовать в период летних каникул туристско-краеведческую и экскурсионную работу с учащимися, </a:t>
            </a:r>
            <a:r>
              <a:rPr lang="ru-RU" sz="2000" b="1" dirty="0">
                <a:solidFill>
                  <a:srgbClr val="C00000"/>
                </a:solidFill>
              </a:rPr>
              <a:t>уделив особое внимание посещению  исторических мест Республики Татарстан (</a:t>
            </a:r>
            <a:r>
              <a:rPr lang="ru-RU" sz="2000" b="1" dirty="0" err="1">
                <a:solidFill>
                  <a:srgbClr val="C00000"/>
                </a:solidFill>
              </a:rPr>
              <a:t>г.г</a:t>
            </a:r>
            <a:r>
              <a:rPr lang="ru-RU" sz="2000" b="1" dirty="0">
                <a:solidFill>
                  <a:srgbClr val="C00000"/>
                </a:solidFill>
              </a:rPr>
              <a:t>. Казань, Булгар, Свияжск и др.).</a:t>
            </a:r>
          </a:p>
          <a:p>
            <a:pPr algn="just"/>
            <a:endParaRPr lang="ru-RU" sz="2000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46F1F1-D701-458F-8694-4A90DEC193F7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86121"/>
            <a:ext cx="9169400" cy="785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80503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0" algn="ctr">
              <a:spcAft>
                <a:spcPts val="0"/>
              </a:spcAft>
              <a:buNone/>
            </a:pPr>
            <a:r>
              <a:rPr lang="ru-RU" sz="3600" b="1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Не </a:t>
            </a:r>
            <a:r>
              <a:rPr lang="ru-RU" sz="36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допускать вывоза детских коллективов за пределы республики </a:t>
            </a:r>
            <a:r>
              <a:rPr lang="ru-RU" sz="3600" b="1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6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 отдых и оздоровление  без согласования с Управлением </a:t>
            </a:r>
            <a:r>
              <a:rPr lang="ru-RU" sz="3600" b="1" dirty="0" err="1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Роспотребнадзора</a:t>
            </a:r>
            <a:r>
              <a:rPr lang="ru-RU" sz="36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по Республике </a:t>
            </a:r>
            <a:r>
              <a:rPr lang="ru-RU" sz="3600" b="1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Татарстан</a:t>
            </a:r>
            <a:endParaRPr lang="ru-RU" sz="3600" b="1" dirty="0">
              <a:solidFill>
                <a:srgbClr val="C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46F1F1-D701-458F-8694-4A90DEC193F7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700" y="6133234"/>
            <a:ext cx="9169400" cy="785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7422447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3" y="0"/>
            <a:ext cx="8136904" cy="6086121"/>
          </a:xfrm>
        </p:spPr>
        <p:txBody>
          <a:bodyPr/>
          <a:lstStyle/>
          <a:p>
            <a:pPr algn="just"/>
            <a:endParaRPr lang="ru-RU" sz="2000" dirty="0" smtClean="0"/>
          </a:p>
          <a:p>
            <a:pPr algn="just"/>
            <a:endParaRPr lang="ru-RU" sz="2000" dirty="0"/>
          </a:p>
          <a:p>
            <a:pPr algn="just"/>
            <a:endParaRPr lang="ru-RU" sz="2000" dirty="0" smtClean="0"/>
          </a:p>
          <a:p>
            <a:pPr algn="just"/>
            <a:endParaRPr lang="ru-RU" sz="2000" dirty="0"/>
          </a:p>
          <a:p>
            <a:pPr marL="0" indent="0" algn="ctr">
              <a:buNone/>
            </a:pPr>
            <a:r>
              <a:rPr lang="ru-RU" sz="2000" dirty="0" smtClean="0"/>
              <a:t>	</a:t>
            </a:r>
            <a:r>
              <a:rPr lang="ru-RU" sz="2800" b="1" dirty="0" smtClean="0">
                <a:solidFill>
                  <a:schemeClr val="tx2"/>
                </a:solidFill>
              </a:rPr>
              <a:t>До 15 апреля 2014 г. </a:t>
            </a:r>
          </a:p>
          <a:p>
            <a:pPr marL="0" indent="0" algn="ctr">
              <a:buNone/>
            </a:pPr>
            <a:r>
              <a:rPr lang="ru-RU" sz="2800" b="1" dirty="0" smtClean="0">
                <a:solidFill>
                  <a:schemeClr val="tx2"/>
                </a:solidFill>
              </a:rPr>
              <a:t>направить в МОиН РТ предложения по проведению семинаров-совещаний на базе муниципальных районов для заместителей начальников по воспитательной работе, </a:t>
            </a:r>
          </a:p>
          <a:p>
            <a:pPr marL="0" indent="0" algn="ctr">
              <a:buNone/>
            </a:pPr>
            <a:r>
              <a:rPr lang="ru-RU" sz="2800" b="1" dirty="0" smtClean="0">
                <a:solidFill>
                  <a:schemeClr val="tx2"/>
                </a:solidFill>
              </a:rPr>
              <a:t>определив тематику</a:t>
            </a:r>
            <a:endParaRPr lang="ru-RU" sz="2000" b="1" dirty="0" smtClean="0">
              <a:solidFill>
                <a:schemeClr val="tx2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46F1F1-D701-458F-8694-4A90DEC193F7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86121"/>
            <a:ext cx="9169400" cy="785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5399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525963"/>
          </a:xfrm>
        </p:spPr>
        <p:txBody>
          <a:bodyPr/>
          <a:lstStyle/>
          <a:p>
            <a:r>
              <a:rPr lang="ru-RU" dirty="0" smtClean="0"/>
              <a:t> </a:t>
            </a:r>
            <a:r>
              <a:rPr lang="ru-RU" u="sng" dirty="0" smtClean="0">
                <a:solidFill>
                  <a:srgbClr val="C00000"/>
                </a:solidFill>
              </a:rPr>
              <a:t>апрель, вторая половина </a:t>
            </a:r>
            <a:r>
              <a:rPr lang="ru-RU" dirty="0" smtClean="0"/>
              <a:t>– профильная смена «Самостоятельные дети»</a:t>
            </a:r>
          </a:p>
          <a:p>
            <a:endParaRPr lang="ru-RU" dirty="0"/>
          </a:p>
          <a:p>
            <a:r>
              <a:rPr lang="ru-RU" u="sng" dirty="0" smtClean="0">
                <a:solidFill>
                  <a:srgbClr val="C00000"/>
                </a:solidFill>
              </a:rPr>
              <a:t>с 1 по 10 мая 2014 г. </a:t>
            </a:r>
            <a:r>
              <a:rPr lang="ru-RU" dirty="0" smtClean="0"/>
              <a:t>профильная смена в РДООЦ «Костёр» подготовка к ЕГЭ и ГИА</a:t>
            </a:r>
          </a:p>
          <a:p>
            <a:pPr marL="0" indent="0">
              <a:buNone/>
            </a:pPr>
            <a:r>
              <a:rPr lang="ru-RU" dirty="0" smtClean="0"/>
              <a:t>	Справки 8 – 843-657- 65-07</a:t>
            </a:r>
          </a:p>
          <a:p>
            <a:pPr marL="0" indent="0" algn="ctr">
              <a:buNone/>
            </a:pPr>
            <a:r>
              <a:rPr lang="en-US" dirty="0" smtClean="0"/>
              <a:t>kostergora@mail.ru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46F1F1-D701-458F-8694-4A90DEC193F7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72188"/>
            <a:ext cx="9169400" cy="785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800089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107504" y="332657"/>
            <a:ext cx="9036496" cy="5184575"/>
          </a:xfrm>
        </p:spPr>
        <p:txBody>
          <a:bodyPr/>
          <a:lstStyle/>
          <a:p>
            <a:pPr indent="450215">
              <a:spcAft>
                <a:spcPts val="0"/>
              </a:spcAft>
            </a:pPr>
            <a:r>
              <a:rPr lang="ru-RU" sz="2800" b="1" dirty="0" smtClean="0">
                <a:solidFill>
                  <a:srgbClr val="0606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Постановление Кабинета Министров Республики Татарстан от 07.02.2014 №73</a:t>
            </a:r>
            <a:br>
              <a:rPr lang="ru-RU" sz="2800" b="1" dirty="0" smtClean="0">
                <a:solidFill>
                  <a:srgbClr val="060696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800" b="1" dirty="0" smtClean="0">
                <a:solidFill>
                  <a:srgbClr val="0606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«Об утверждении государственной программы </a:t>
            </a:r>
            <a:br>
              <a:rPr lang="ru-RU" sz="2800" b="1" dirty="0" smtClean="0">
                <a:solidFill>
                  <a:srgbClr val="060696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800" b="1" dirty="0" smtClean="0">
                <a:solidFill>
                  <a:srgbClr val="0606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«Развитие физической культуры, спорта, туризма и повышение эффективности реализации молодежной политики </a:t>
            </a:r>
            <a:br>
              <a:rPr lang="ru-RU" sz="2800" b="1" dirty="0" smtClean="0">
                <a:solidFill>
                  <a:srgbClr val="060696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800" b="1" dirty="0" smtClean="0">
                <a:solidFill>
                  <a:srgbClr val="0606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Республике Татарстан на 2014-2020 годы»</a:t>
            </a:r>
            <a:br>
              <a:rPr lang="ru-RU" sz="2800" b="1" dirty="0" smtClean="0">
                <a:solidFill>
                  <a:srgbClr val="060696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800" b="1" dirty="0" smtClean="0">
                <a:solidFill>
                  <a:srgbClr val="0606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подпрограмма «Организация отдыха, оздоровления, занятости детей и молодежи Республики Татарстан на 2014-2020 годы»</a:t>
            </a:r>
            <a:r>
              <a:rPr lang="ru-RU" sz="2800" b="1" dirty="0" smtClean="0">
                <a:solidFill>
                  <a:srgbClr val="000099"/>
                </a:solidFill>
                <a:latin typeface="Tahoma" pitchFamily="34" charset="0"/>
              </a:rPr>
              <a:t> </a:t>
            </a:r>
            <a:endParaRPr lang="ru-RU" sz="2800" b="1" dirty="0">
              <a:solidFill>
                <a:srgbClr val="000099"/>
              </a:solidFill>
              <a:latin typeface="Tahoma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CFEA5D-F2E9-4697-A6CC-76634FF4BC1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91026"/>
            <a:ext cx="9169400" cy="785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46923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78D5AD-9089-4D85-906F-5F0E118FE45D}" type="slidenum">
              <a:rPr lang="en-US"/>
              <a:pPr>
                <a:defRPr/>
              </a:pPr>
              <a:t>20</a:t>
            </a:fld>
            <a:endParaRPr lang="en-US"/>
          </a:p>
        </p:txBody>
      </p:sp>
      <p:sp>
        <p:nvSpPr>
          <p:cNvPr id="7" name="Номер слайда 5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E2C49758-B57C-448D-837D-95F353AAC6A9}" type="slidenum">
              <a:rPr lang="en-US" sz="1200">
                <a:solidFill>
                  <a:schemeClr val="tx1">
                    <a:tint val="7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20</a:t>
            </a:fld>
            <a:endParaRPr lang="en-US" sz="120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  <p:sp>
        <p:nvSpPr>
          <p:cNvPr id="2052" name="Заголовок 2"/>
          <p:cNvSpPr>
            <a:spLocks noGrp="1"/>
          </p:cNvSpPr>
          <p:nvPr>
            <p:ph type="ctrTitle"/>
          </p:nvPr>
        </p:nvSpPr>
        <p:spPr>
          <a:xfrm>
            <a:off x="696163" y="1052736"/>
            <a:ext cx="8423275" cy="3168179"/>
          </a:xfrm>
        </p:spPr>
        <p:txBody>
          <a:bodyPr/>
          <a:lstStyle/>
          <a:p>
            <a:pPr eaLnBrk="1" hangingPunct="1">
              <a:defRPr/>
            </a:pPr>
            <a:r>
              <a:rPr lang="ru-RU" sz="1800" b="1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sz="1800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1800" b="1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sz="1800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1800" b="1" dirty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sz="1800" b="1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1800" b="1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sz="1800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1800" b="1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sz="1800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1800" b="1" dirty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sz="1800" b="1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1800" b="1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sz="1800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1800" b="1" dirty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sz="1800" b="1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1800" b="1" dirty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sz="1800" b="1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1800" b="1" dirty="0" smtClean="0">
                <a:solidFill>
                  <a:schemeClr val="tx2">
                    <a:lumMod val="75000"/>
                  </a:schemeClr>
                </a:solidFill>
              </a:rPr>
              <a:t>Министерство образования и науки Республики Татарстан</a:t>
            </a:r>
            <a:br>
              <a:rPr lang="ru-RU" sz="1800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1800" b="1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sz="1800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1800" b="1" dirty="0" smtClean="0">
                <a:solidFill>
                  <a:schemeClr val="tx2">
                    <a:lumMod val="75000"/>
                  </a:schemeClr>
                </a:solidFill>
              </a:rPr>
              <a:t>Управление образования и по делам молодежи Исполнительного комитета муниципального образования города Набережные Челны</a:t>
            </a:r>
            <a:br>
              <a:rPr lang="ru-RU" sz="1800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sz="3200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</a:rPr>
              <a:t>Вопросы </a:t>
            </a:r>
            <a:r>
              <a:rPr lang="ru-RU" sz="3200" b="1" dirty="0">
                <a:solidFill>
                  <a:schemeClr val="tx2">
                    <a:lumMod val="75000"/>
                  </a:schemeClr>
                </a:solidFill>
              </a:rPr>
              <a:t>организации </a:t>
            </a:r>
            <a:r>
              <a:rPr lang="ru-RU" sz="3200" b="1" dirty="0">
                <a:solidFill>
                  <a:schemeClr val="tx2">
                    <a:lumMod val="75000"/>
                  </a:schemeClr>
                </a:solidFill>
              </a:rPr>
              <a:t>отдыха, оздоровления, занятости детей и молодежи Республики </a:t>
            </a:r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</a:rPr>
              <a:t>Татарстан</a:t>
            </a:r>
            <a:br>
              <a:rPr lang="ru-RU" sz="3200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3200" b="1" dirty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sz="3200" b="1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sz="3200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28 марта 2014 г. </a:t>
            </a:r>
            <a:endParaRPr lang="ru-RU" sz="24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053" name="Подзаголовок 1"/>
          <p:cNvSpPr>
            <a:spLocks noGrp="1"/>
          </p:cNvSpPr>
          <p:nvPr>
            <p:ph type="subTitle" idx="1"/>
          </p:nvPr>
        </p:nvSpPr>
        <p:spPr>
          <a:xfrm>
            <a:off x="4716463" y="4797425"/>
            <a:ext cx="4751387" cy="792163"/>
          </a:xfrm>
        </p:spPr>
        <p:txBody>
          <a:bodyPr/>
          <a:lstStyle/>
          <a:p>
            <a:pPr algn="l" eaLnBrk="1" hangingPunct="1">
              <a:buFont typeface="Arial" pitchFamily="34" charset="0"/>
              <a:buNone/>
              <a:defRPr/>
            </a:pPr>
            <a:endParaRPr lang="ru-RU" altLang="ru-RU" sz="2000" dirty="0" smtClean="0">
              <a:solidFill>
                <a:schemeClr val="tx1"/>
              </a:solidFill>
            </a:endParaRPr>
          </a:p>
        </p:txBody>
      </p:sp>
      <p:pic>
        <p:nvPicPr>
          <p:cNvPr id="14342" name="Picture 18" descr="Герб Республики Татарстан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4506" y="168674"/>
            <a:ext cx="1071563" cy="1071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3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19813"/>
            <a:ext cx="9144000" cy="738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67432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16632"/>
            <a:ext cx="9144000" cy="1152128"/>
          </a:xfrm>
        </p:spPr>
        <p:txBody>
          <a:bodyPr/>
          <a:lstStyle/>
          <a:p>
            <a:r>
              <a:rPr lang="ru-RU" sz="2800" b="1" dirty="0" smtClean="0">
                <a:solidFill>
                  <a:srgbClr val="0606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Механизмы </a:t>
            </a:r>
            <a:r>
              <a:rPr lang="ru-RU" sz="2800" b="1" dirty="0" smtClean="0">
                <a:solidFill>
                  <a:srgbClr val="0606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реализации</a:t>
            </a:r>
            <a:endParaRPr lang="ru-RU" sz="2800" b="1" dirty="0">
              <a:solidFill>
                <a:srgbClr val="06069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82431" y="1124744"/>
            <a:ext cx="8804538" cy="4961377"/>
          </a:xfrm>
        </p:spPr>
        <p:txBody>
          <a:bodyPr/>
          <a:lstStyle/>
          <a:p>
            <a:pPr marL="0" indent="0" algn="just">
              <a:buNone/>
            </a:pPr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	Муниципальные районы и городские округа Республики Татарстан  представляют </a:t>
            </a:r>
            <a:r>
              <a:rPr lang="ru-RU" sz="2000" b="1" u="sng" dirty="0" smtClean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ГБУ «Республиканский центр по организации оздоровления, отдыха и занятости детей и подростков «Лето» Министерства по делам молодежи и спорту Республики Татарстан:</a:t>
            </a:r>
          </a:p>
          <a:p>
            <a:pPr marL="0" indent="0" algn="just">
              <a:buNone/>
            </a:pPr>
            <a:r>
              <a:rPr lang="ru-RU" sz="2000" dirty="0"/>
              <a:t>	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до 1 мая текущего года – графики открытия лагерей всех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типов</a:t>
            </a:r>
          </a:p>
          <a:p>
            <a:pPr marL="0" indent="0" algn="just">
              <a:buNone/>
            </a:pPr>
            <a:endParaRPr lang="ru-RU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с марта по декабрь текущего года включительно, в трехдневный  срок после осуществления заезда, - оперативную информацию и до 25 числа ежемесячно – итоговую финансовую отчетность об организации отдыха, оздоровления и занятости детей и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молодежи</a:t>
            </a:r>
          </a:p>
          <a:p>
            <a:pPr marL="0" indent="0" algn="just">
              <a:buNone/>
            </a:pPr>
            <a:endParaRPr lang="ru-RU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до 20 августа текущего года – творческие отчеты, содержащие фото- видео-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материалы</a:t>
            </a:r>
            <a:endParaRPr lang="ru-RU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46F1F1-D701-458F-8694-4A90DEC193F7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86121"/>
            <a:ext cx="9169400" cy="785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07413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994122"/>
          </a:xfrm>
        </p:spPr>
        <p:txBody>
          <a:bodyPr/>
          <a:lstStyle/>
          <a:p>
            <a:r>
              <a:rPr lang="ru-RU" sz="2800" b="1" dirty="0">
                <a:solidFill>
                  <a:srgbClr val="0606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Механизмы </a:t>
            </a:r>
            <a:r>
              <a:rPr lang="ru-RU" sz="2800" b="1" dirty="0" smtClean="0">
                <a:solidFill>
                  <a:srgbClr val="0606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реализации</a:t>
            </a:r>
            <a:endParaRPr lang="ru-RU" sz="2400" b="1" dirty="0">
              <a:solidFill>
                <a:srgbClr val="06069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82431" y="1124744"/>
            <a:ext cx="8804538" cy="4961377"/>
          </a:xfrm>
        </p:spPr>
        <p:txBody>
          <a:bodyPr/>
          <a:lstStyle/>
          <a:p>
            <a:pPr marL="0" lvl="0" indent="0" algn="just">
              <a:buNone/>
            </a:pPr>
            <a:r>
              <a:rPr lang="ru-RU" sz="20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Муниципальные </a:t>
            </a:r>
            <a:r>
              <a:rPr lang="ru-RU" sz="2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районы и городские округа Республики Татарстан  представляют </a:t>
            </a:r>
            <a:r>
              <a:rPr lang="ru-RU" sz="2000" b="1" u="sng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ru-RU" sz="2000" b="1" u="sng" dirty="0" smtClean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Министерство </a:t>
            </a:r>
            <a:r>
              <a:rPr lang="ru-RU" sz="2000" b="1" u="sng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образования и науки Республики Татарстан:</a:t>
            </a:r>
          </a:p>
          <a:p>
            <a:pPr marL="0" lvl="0" indent="0" algn="just">
              <a:buNone/>
            </a:pPr>
            <a:r>
              <a:rPr lang="ru-RU" sz="2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ru-RU" sz="2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 1 мая текущего года – графики открытия пришкольных лагерей с дневным пребыванием и лагерей труда и отдыха с дневным пребыванием;</a:t>
            </a:r>
            <a:endParaRPr lang="ru-RU" sz="2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ru-RU" sz="2000" dirty="0" smtClean="0"/>
              <a:t>	с марта по декабрь текущего года включительно, в трехдневный срок после заезда, по формам, установленным </a:t>
            </a:r>
            <a:r>
              <a:rPr lang="ru-RU" sz="2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Министерством </a:t>
            </a:r>
            <a:r>
              <a:rPr lang="ru-RU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образования и науки Республики </a:t>
            </a:r>
            <a:r>
              <a:rPr lang="ru-RU" sz="2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Татарстан, - оперативную информацию и к 25 числу ежемесячно – итоговую информацию об организации отдыха, оздоровления и занятости детей в пришкольных лагерях с дневным пребыванием и лагерях труда и отдыха с дневным пребыванием.</a:t>
            </a:r>
            <a:endParaRPr lang="ru-RU" sz="2000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46F1F1-D701-458F-8694-4A90DEC193F7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86121"/>
            <a:ext cx="9169400" cy="785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84439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16632"/>
            <a:ext cx="9144000" cy="1008112"/>
          </a:xfrm>
        </p:spPr>
        <p:txBody>
          <a:bodyPr/>
          <a:lstStyle/>
          <a:p>
            <a:r>
              <a:rPr lang="ru-RU" sz="2800" b="1" dirty="0" smtClean="0">
                <a:solidFill>
                  <a:srgbClr val="0606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Продолжительность смен в оздоровительных учреждениях Республики Татарстан</a:t>
            </a:r>
            <a:endParaRPr lang="ru-RU" sz="2800" b="1" dirty="0">
              <a:solidFill>
                <a:srgbClr val="06069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761840"/>
              </p:ext>
            </p:extLst>
          </p:nvPr>
        </p:nvGraphicFramePr>
        <p:xfrm>
          <a:off x="182562" y="1196752"/>
          <a:ext cx="8804276" cy="474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17630"/>
                <a:gridCol w="268664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Форма организации отдыха и оздоровления детей и молодежи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Продолжительность смены, дней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7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Смена в стационарном лагере</a:t>
                      </a:r>
                      <a:endParaRPr lang="ru-RU" sz="17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7,21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7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Профильная смена в стационарном лагере, в том числе на Черноморском побережье</a:t>
                      </a:r>
                      <a:endParaRPr lang="ru-RU" sz="17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7,18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7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Профильная смена в палаточном лагере</a:t>
                      </a:r>
                      <a:endParaRPr lang="ru-RU" sz="17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7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7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Смена в лагере с дневным пребыванием (пришкольном)</a:t>
                      </a:r>
                      <a:endParaRPr lang="ru-RU" sz="17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7,21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7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Смена в лагере труда и отдыха</a:t>
                      </a:r>
                      <a:endParaRPr lang="ru-RU" sz="17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18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7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Смена в санаторно-курортном</a:t>
                      </a:r>
                      <a:r>
                        <a:rPr lang="ru-RU" sz="17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учреждении</a:t>
                      </a:r>
                      <a:endParaRPr lang="ru-RU" sz="17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24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7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Физкультурно-оздоровительные мероприятия, спартакиады,</a:t>
                      </a:r>
                      <a:r>
                        <a:rPr lang="ru-RU" sz="17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школы вожатского мастерства, творческие конкурсы, фестивали, обучающие программы, форумы организаторов детского и молодежного отдыха, семинары и иные мероприятия в рамках организации отдыха и оздоровления детей и молодежи</a:t>
                      </a:r>
                      <a:endParaRPr lang="ru-RU" sz="17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3-18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46F1F1-D701-458F-8694-4A90DEC193F7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86121"/>
            <a:ext cx="9169400" cy="785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78719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68760"/>
          </a:xfrm>
        </p:spPr>
        <p:txBody>
          <a:bodyPr/>
          <a:lstStyle/>
          <a:p>
            <a:r>
              <a:rPr lang="ru-RU" sz="2400" b="1" dirty="0" smtClean="0">
                <a:solidFill>
                  <a:srgbClr val="0606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Нормативы затрат на организацию </a:t>
            </a:r>
            <a:br>
              <a:rPr lang="ru-RU" sz="2400" b="1" dirty="0" smtClean="0">
                <a:solidFill>
                  <a:srgbClr val="060696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400" b="1" dirty="0" smtClean="0">
                <a:solidFill>
                  <a:srgbClr val="0606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отдыха и оздоровления детей и молодежи </a:t>
            </a:r>
            <a:br>
              <a:rPr lang="ru-RU" sz="2400" b="1" dirty="0" smtClean="0">
                <a:solidFill>
                  <a:srgbClr val="060696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400" b="1" dirty="0" smtClean="0">
                <a:solidFill>
                  <a:srgbClr val="0606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Республике Татарстан</a:t>
            </a:r>
            <a:endParaRPr lang="ru-RU" sz="2400" b="1" dirty="0">
              <a:solidFill>
                <a:srgbClr val="06069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50781438"/>
              </p:ext>
            </p:extLst>
          </p:nvPr>
        </p:nvGraphicFramePr>
        <p:xfrm>
          <a:off x="107504" y="1268760"/>
          <a:ext cx="8928992" cy="55575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44816"/>
                <a:gridCol w="1584176"/>
              </a:tblGrid>
              <a:tr h="992600">
                <a:tc>
                  <a:txBody>
                    <a:bodyPr/>
                    <a:lstStyle/>
                    <a:p>
                      <a:pPr algn="ctr"/>
                      <a:endParaRPr lang="ru-RU" sz="15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ru-RU" sz="15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ru-RU" sz="15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Форма организации отдыха и оздоровления</a:t>
                      </a:r>
                      <a:r>
                        <a:rPr lang="ru-RU" sz="15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детей и молодежи</a:t>
                      </a:r>
                      <a:endParaRPr lang="ru-RU" sz="15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Норматив затрат, рублей на койко-день</a:t>
                      </a:r>
                      <a:r>
                        <a:rPr lang="ru-RU" sz="15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(день) на 1 человека</a:t>
                      </a:r>
                      <a:endParaRPr lang="ru-RU" sz="15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0354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5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Смена в стационарном лагере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/>
                        <a:t>602,5</a:t>
                      </a:r>
                      <a:endParaRPr lang="ru-RU" sz="1500" dirty="0"/>
                    </a:p>
                  </a:txBody>
                  <a:tcPr/>
                </a:tc>
              </a:tr>
              <a:tr h="343544">
                <a:tc>
                  <a:txBody>
                    <a:bodyPr/>
                    <a:lstStyle/>
                    <a:p>
                      <a:r>
                        <a:rPr kumimoji="0" lang="ru-RU" sz="15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Профильная смена в стационарном лагере</a:t>
                      </a:r>
                      <a:endParaRPr lang="ru-RU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/>
                        <a:t>612,1</a:t>
                      </a:r>
                      <a:endParaRPr lang="ru-RU" sz="1500" dirty="0"/>
                    </a:p>
                  </a:txBody>
                  <a:tcPr/>
                </a:tc>
              </a:tr>
              <a:tr h="38956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5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Профильная смена в палаточном лагере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/>
                        <a:t>706,2</a:t>
                      </a:r>
                      <a:endParaRPr lang="ru-RU" sz="1500" dirty="0"/>
                    </a:p>
                  </a:txBody>
                  <a:tcPr/>
                </a:tc>
              </a:tr>
              <a:tr h="544329">
                <a:tc>
                  <a:txBody>
                    <a:bodyPr/>
                    <a:lstStyle/>
                    <a:p>
                      <a:r>
                        <a:rPr kumimoji="0" lang="ru-RU" sz="15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Смена в лагере с дневным пребыванием (пришкольном) и лагере труда и отдыха</a:t>
                      </a:r>
                      <a:endParaRPr lang="ru-RU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smtClean="0"/>
                        <a:t>131,3</a:t>
                      </a:r>
                      <a:endParaRPr lang="ru-RU" sz="1500" dirty="0"/>
                    </a:p>
                  </a:txBody>
                  <a:tcPr/>
                </a:tc>
              </a:tr>
              <a:tr h="389569"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Смена в санаторно-курортном</a:t>
                      </a:r>
                      <a:r>
                        <a:rPr lang="ru-RU" sz="1500" baseline="0" dirty="0" smtClean="0"/>
                        <a:t> учреждении</a:t>
                      </a:r>
                      <a:endParaRPr lang="ru-RU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/>
                        <a:t>1029,0</a:t>
                      </a:r>
                      <a:endParaRPr lang="ru-RU" sz="1500" dirty="0"/>
                    </a:p>
                  </a:txBody>
                  <a:tcPr/>
                </a:tc>
              </a:tr>
              <a:tr h="992600"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Профильная смена в стационарном лагере на Черноморском побережье для социально-активных</a:t>
                      </a:r>
                      <a:r>
                        <a:rPr lang="ru-RU" sz="1500" baseline="0" dirty="0" smtClean="0"/>
                        <a:t> детей, призеров предметных  олимпиад, конкурсов, спортивных мероприятий, детей-сирот, воспитанников школ-интернатов и кадетских корпусов</a:t>
                      </a:r>
                      <a:endParaRPr lang="ru-RU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/>
                        <a:t>907,2</a:t>
                      </a:r>
                      <a:endParaRPr lang="ru-RU" sz="1500" dirty="0"/>
                    </a:p>
                  </a:txBody>
                  <a:tcPr/>
                </a:tc>
              </a:tr>
              <a:tr h="544329"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Физкультурно-массовые мероприятия в стационарных лагерях учреждений высшего профессионального образования</a:t>
                      </a:r>
                      <a:endParaRPr lang="ru-RU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/>
                        <a:t>117,5</a:t>
                      </a:r>
                      <a:endParaRPr lang="ru-RU" sz="1500" dirty="0"/>
                    </a:p>
                  </a:txBody>
                  <a:tcPr/>
                </a:tc>
              </a:tr>
              <a:tr h="768465"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Обеспечение доставки для детей, оказавшихся в трудной жизненной ситуации,</a:t>
                      </a:r>
                      <a:r>
                        <a:rPr lang="ru-RU" sz="1500" baseline="0" dirty="0" smtClean="0"/>
                        <a:t> за счет средств федерального бюджета (в зависимости от удаленности детского оздоровительного учреждения)</a:t>
                      </a:r>
                      <a:endParaRPr lang="ru-RU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/>
                        <a:t>11,2-33,2</a:t>
                      </a:r>
                      <a:endParaRPr lang="ru-RU" sz="15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46F1F1-D701-458F-8694-4A90DEC193F7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3417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994122"/>
          </a:xfrm>
        </p:spPr>
        <p:txBody>
          <a:bodyPr/>
          <a:lstStyle/>
          <a:p>
            <a:pPr indent="21590">
              <a:spcAft>
                <a:spcPts val="0"/>
              </a:spcAft>
            </a:pPr>
            <a:r>
              <a:rPr lang="ru-RU" sz="2400" b="1" dirty="0">
                <a:solidFill>
                  <a:srgbClr val="060696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План организации отдыха и оздоровления детей </a:t>
            </a:r>
            <a:r>
              <a:rPr lang="ru-RU" sz="2400" b="1" dirty="0" smtClean="0">
                <a:solidFill>
                  <a:srgbClr val="060696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/>
            </a:r>
            <a:br>
              <a:rPr lang="ru-RU" sz="2400" b="1" dirty="0" smtClean="0">
                <a:solidFill>
                  <a:srgbClr val="060696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</a:br>
            <a:r>
              <a:rPr lang="ru-RU" sz="2400" b="1" dirty="0" smtClean="0">
                <a:solidFill>
                  <a:srgbClr val="060696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в </a:t>
            </a:r>
            <a:r>
              <a:rPr lang="ru-RU" sz="2400" b="1" dirty="0">
                <a:solidFill>
                  <a:srgbClr val="060696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республиканских профильных сменах </a:t>
            </a:r>
            <a:r>
              <a:rPr lang="ru-RU" sz="2400" b="1" dirty="0" smtClean="0">
                <a:solidFill>
                  <a:srgbClr val="060696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Министерства </a:t>
            </a:r>
            <a:r>
              <a:rPr lang="ru-RU" sz="2400" b="1" dirty="0">
                <a:solidFill>
                  <a:srgbClr val="060696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образования и науки Республики Татарстан в 2014 г.</a:t>
            </a:r>
            <a:r>
              <a:rPr lang="ru-RU" sz="2400" dirty="0">
                <a:latin typeface="Times New Roman"/>
                <a:ea typeface="Times New Roman"/>
              </a:rPr>
              <a:t/>
            </a:r>
            <a:br>
              <a:rPr lang="ru-RU" sz="2400" dirty="0">
                <a:latin typeface="Times New Roman"/>
                <a:ea typeface="Times New Roman"/>
              </a:rPr>
            </a:br>
            <a:endParaRPr lang="ru-RU" sz="2400" b="1" dirty="0">
              <a:solidFill>
                <a:srgbClr val="060696"/>
              </a:solidFill>
            </a:endParaRPr>
          </a:p>
        </p:txBody>
      </p:sp>
      <p:graphicFrame>
        <p:nvGraphicFramePr>
          <p:cNvPr id="9" name="Объект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00785357"/>
              </p:ext>
            </p:extLst>
          </p:nvPr>
        </p:nvGraphicFramePr>
        <p:xfrm>
          <a:off x="182562" y="1196753"/>
          <a:ext cx="8853934" cy="55446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4804"/>
                <a:gridCol w="2736522"/>
                <a:gridCol w="1368152"/>
                <a:gridCol w="4104456"/>
              </a:tblGrid>
              <a:tr h="131261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№№</a:t>
                      </a:r>
                    </a:p>
                    <a:p>
                      <a:pPr algn="ctr"/>
                      <a:r>
                        <a:rPr lang="ru-RU" sz="1500" dirty="0" err="1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п.п</a:t>
                      </a:r>
                      <a:r>
                        <a:rPr lang="ru-RU" sz="1500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.</a:t>
                      </a:r>
                      <a:endParaRPr lang="ru-RU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Наименование профильной смены и лагеря</a:t>
                      </a:r>
                      <a:endParaRPr lang="ru-RU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Планируе-мые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сроки проведения</a:t>
                      </a:r>
                      <a:endParaRPr lang="ru-RU" sz="15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Организаторы</a:t>
                      </a:r>
                    </a:p>
                    <a:p>
                      <a:pPr algn="ctr"/>
                      <a:r>
                        <a:rPr lang="ru-RU" sz="1500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профильной смены</a:t>
                      </a:r>
                      <a:endParaRPr lang="ru-RU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880269"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500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Республиканский лингвистический (англо-американский) лагерь</a:t>
                      </a:r>
                      <a:endParaRPr lang="ru-RU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500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31.07-17.08</a:t>
                      </a:r>
                      <a:endParaRPr lang="ru-RU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500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Отдел общего образования и итоговой аттестации обучающихся МО и Н РТ, ГБОУ ДОД «РДООЦ «Костер» МО и Н РТ</a:t>
                      </a:r>
                      <a:endParaRPr lang="ru-RU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778411"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500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Межрегиональный лагерь для детей с речевой практикой </a:t>
                      </a:r>
                      <a:endParaRPr lang="ru-RU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500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21.06-08.07</a:t>
                      </a:r>
                      <a:endParaRPr lang="ru-RU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500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Управление национального образования МО и Н РТ, ГБОУ ДОД «РДООЦ «Костер» МО и Н РТ</a:t>
                      </a:r>
                      <a:endParaRPr lang="ru-RU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787553"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ru-RU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500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Республиканский лагерь юных экологов-биологов «Биосфера»</a:t>
                      </a:r>
                      <a:endParaRPr lang="ru-RU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500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11.07-28.07</a:t>
                      </a:r>
                      <a:endParaRPr lang="ru-RU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Отдел общего образования и итоговой аттестации обучающихся МО и Н РТ, Г</a:t>
                      </a:r>
                      <a:r>
                        <a:rPr kumimoji="0" lang="ru-RU" sz="15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БОУ ДОД «РДООЦ «Костер» МО и Н РТ</a:t>
                      </a:r>
                      <a:endParaRPr kumimoji="0" lang="ru-RU" sz="15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1007356"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ru-RU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500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Республиканский лагерь юных химиков «</a:t>
                      </a:r>
                      <a:r>
                        <a:rPr lang="ru-RU" sz="1500" dirty="0" err="1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Орбиталь</a:t>
                      </a:r>
                      <a:r>
                        <a:rPr lang="ru-RU" sz="1500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»</a:t>
                      </a:r>
                      <a:endParaRPr lang="ru-RU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500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11.07-28.07</a:t>
                      </a:r>
                      <a:endParaRPr lang="ru-RU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500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Отдел общего образования и итоговой аттестации обучающихся МО и Н РТ совместно с КНИТУ им. С.М. Кирова, ГБОУ ДОД «РДООЦ «Костер» МО и Н РТ</a:t>
                      </a:r>
                      <a:endParaRPr lang="ru-RU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778411"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ru-RU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500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Республиканский лагерь юных туристов и спасателей</a:t>
                      </a:r>
                      <a:endParaRPr lang="ru-RU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500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11.07-28.07</a:t>
                      </a:r>
                      <a:endParaRPr lang="ru-RU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500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Отдел дополнительного образования детей МОиН РТ, ГАОУ ДОД «РЦВР» МО и Н РТ,  ГБОУ ДОД «РДООЦ «Костер» МО и Н РТ</a:t>
                      </a:r>
                      <a:endParaRPr lang="ru-RU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46F1F1-D701-458F-8694-4A90DEC193F7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3746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Объект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62791993"/>
              </p:ext>
            </p:extLst>
          </p:nvPr>
        </p:nvGraphicFramePr>
        <p:xfrm>
          <a:off x="179512" y="260648"/>
          <a:ext cx="8853934" cy="60992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4804"/>
                <a:gridCol w="3272436"/>
                <a:gridCol w="943780"/>
                <a:gridCol w="3992914"/>
              </a:tblGrid>
              <a:tr h="89518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b="0" dirty="0" smtClean="0">
                          <a:solidFill>
                            <a:srgbClr val="06069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ru-RU" sz="1500" b="0" dirty="0">
                        <a:solidFill>
                          <a:srgbClr val="060696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Республиканская профильная смена по подготовке к олимпиаде по физической культуре и истории</a:t>
                      </a:r>
                      <a:endParaRPr lang="ru-RU" sz="15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1.06-18.06</a:t>
                      </a:r>
                      <a:endParaRPr lang="ru-RU" sz="15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b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Отдел общего образования и итоговой аттестации обучающихся МО и Н РТ, ГБОУ ДОД «РДООЦ «Костер» МО и Н РТ</a:t>
                      </a:r>
                      <a:endParaRPr lang="ru-RU" sz="15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860688">
                <a:tc>
                  <a:txBody>
                    <a:bodyPr/>
                    <a:lstStyle/>
                    <a:p>
                      <a:pPr algn="ctr"/>
                      <a:r>
                        <a:rPr lang="ru-RU" sz="15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ru-RU" sz="15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Республиканская филологическая профильная смена</a:t>
                      </a:r>
                      <a:endParaRPr lang="ru-RU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31.07-17.08</a:t>
                      </a:r>
                      <a:endParaRPr lang="ru-RU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Отдел общего образования и итоговой аттестации обучающихся МО и Н РТ, ГБОУ ДОД «РДООЦ «Костер» МО и Н РТ</a:t>
                      </a:r>
                      <a:endParaRPr lang="ru-RU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742868"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ru-RU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Смена юных исследователей «</a:t>
                      </a:r>
                      <a:r>
                        <a:rPr lang="ru-RU" sz="1500" dirty="0" err="1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Дрим</a:t>
                      </a:r>
                      <a:r>
                        <a:rPr lang="ru-RU" sz="1500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-Тим»</a:t>
                      </a:r>
                      <a:endParaRPr lang="ru-RU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июнь-июль</a:t>
                      </a:r>
                      <a:endParaRPr lang="ru-RU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Отдел дополнительного образования детей МОиН РТ, Сабинский муниципальный район</a:t>
                      </a:r>
                      <a:endParaRPr lang="ru-RU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728942"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ru-RU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межрегиональный палаточный лагерь с речевой практикой по татарскому языку</a:t>
                      </a:r>
                      <a:endParaRPr lang="ru-RU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июнь-июль</a:t>
                      </a:r>
                      <a:endParaRPr lang="ru-RU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Управление национального образования МО и Н РТ, Спасский муниципальный район</a:t>
                      </a:r>
                      <a:endParaRPr kumimoji="0" lang="ru-RU" sz="15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1158468"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ru-RU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Межрегиональная профильная смена  национально-культурного профиля </a:t>
                      </a:r>
                      <a:endParaRPr lang="ru-RU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июнь-июль</a:t>
                      </a:r>
                      <a:endParaRPr lang="ru-RU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Управление национального образования МО и Н РТ совместно с Государственным автономным образовательным учреждением «Гуманитарная гимназия-интернат для одаренных детей» </a:t>
                      </a:r>
                      <a:endParaRPr lang="ru-RU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711795"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  <a:endParaRPr lang="ru-RU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Республиканский лагерь  «Квант» МОиН РТ</a:t>
                      </a:r>
                      <a:endParaRPr lang="ru-RU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июнь</a:t>
                      </a:r>
                      <a:endParaRPr lang="ru-RU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Отдел общего образования и итоговой аттестации обучающихся МО и Н РТ совместно с К (П) ФУ</a:t>
                      </a:r>
                      <a:endParaRPr lang="ru-RU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582627"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ru-RU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Республиканский лагерь юных компьютерщиков «Интеллект» МОиН РТ</a:t>
                      </a:r>
                      <a:endParaRPr lang="ru-RU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июль</a:t>
                      </a:r>
                      <a:endParaRPr lang="ru-RU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Отдел общего образования и итоговой аттестации обучающихся МО и Н РТ совместно с КНИТУ им. А. Н. Туполева</a:t>
                      </a:r>
                      <a:endParaRPr lang="ru-RU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46F1F1-D701-458F-8694-4A90DEC193F7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966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Объект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56117375"/>
              </p:ext>
            </p:extLst>
          </p:nvPr>
        </p:nvGraphicFramePr>
        <p:xfrm>
          <a:off x="0" y="2276872"/>
          <a:ext cx="8853934" cy="40897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4804"/>
                <a:gridCol w="3711172"/>
                <a:gridCol w="1296144"/>
                <a:gridCol w="3201814"/>
              </a:tblGrid>
              <a:tr h="7850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b="0" dirty="0" smtClean="0">
                          <a:solidFill>
                            <a:srgbClr val="06069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  <a:endParaRPr lang="ru-RU" sz="1500" b="0" dirty="0">
                        <a:solidFill>
                          <a:srgbClr val="060696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Республиканская геологическая профильная смена</a:t>
                      </a:r>
                      <a:endParaRPr lang="ru-RU" sz="1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июнь</a:t>
                      </a:r>
                      <a:endParaRPr lang="ru-RU" sz="1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Отдел общего образования и итоговой аттестации обучающихся МО и Н РТ</a:t>
                      </a:r>
                      <a:endParaRPr lang="ru-RU" sz="1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587688">
                <a:tc>
                  <a:txBody>
                    <a:bodyPr/>
                    <a:lstStyle/>
                    <a:p>
                      <a:pPr algn="ctr"/>
                      <a:r>
                        <a:rPr lang="ru-RU" sz="15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</a:t>
                      </a:r>
                      <a:endParaRPr lang="ru-RU" sz="15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Обучающая смена для учащихся 6-9 классов по подготовке к участию во всероссийской олимпиаде школьников по информатике</a:t>
                      </a:r>
                      <a:endParaRPr lang="ru-R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июль-август</a:t>
                      </a:r>
                      <a:endParaRPr lang="ru-R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Отдел развития информационных технологий и безопасности МО и Н РТ</a:t>
                      </a:r>
                      <a:endParaRPr lang="ru-R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1587688"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  <a:endParaRPr lang="ru-RU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Республиканская летняя научно-образовательная школа на базе лагеря "Буревестник" Елабужского муниципального района</a:t>
                      </a:r>
                      <a:endParaRPr lang="ru-R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июнь</a:t>
                      </a:r>
                      <a:endParaRPr lang="ru-R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Отдел общего образования и итоговой аттестации обучающихся МО и Н РТ</a:t>
                      </a:r>
                      <a:endParaRPr lang="ru-R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46F1F1-D701-458F-8694-4A90DEC193F7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2" name="Прямоугольник 1"/>
          <p:cNvSpPr/>
          <p:nvPr/>
        </p:nvSpPr>
        <p:spPr>
          <a:xfrm>
            <a:off x="251520" y="404664"/>
            <a:ext cx="849694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chemeClr val="tx2"/>
                </a:solidFill>
                <a:latin typeface="+mn-lt"/>
              </a:rPr>
              <a:t>План организации отдыха и оздоровления детей </a:t>
            </a:r>
            <a:br>
              <a:rPr lang="ru-RU" sz="2400" b="1" dirty="0">
                <a:solidFill>
                  <a:schemeClr val="tx2"/>
                </a:solidFill>
                <a:latin typeface="+mn-lt"/>
              </a:rPr>
            </a:br>
            <a:r>
              <a:rPr lang="ru-RU" sz="2400" b="1" dirty="0">
                <a:solidFill>
                  <a:schemeClr val="tx2"/>
                </a:solidFill>
                <a:latin typeface="+mn-lt"/>
              </a:rPr>
              <a:t>в республиканских профильных сменах Министерства образования и науки Республики Татарстан в 2014 г</a:t>
            </a:r>
            <a:r>
              <a:rPr lang="ru-RU" sz="2400" b="1" dirty="0" smtClean="0">
                <a:solidFill>
                  <a:schemeClr val="tx2"/>
                </a:solidFill>
                <a:latin typeface="+mn-lt"/>
              </a:rPr>
              <a:t>.</a:t>
            </a:r>
            <a:endParaRPr lang="ru-RU" sz="2400" b="1" dirty="0">
              <a:solidFill>
                <a:schemeClr val="tx2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27771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Другая 1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10186</TotalTime>
  <Words>1391</Words>
  <Application>Microsoft Office PowerPoint</Application>
  <PresentationFormat>Экран (4:3)</PresentationFormat>
  <Paragraphs>408</Paragraphs>
  <Slides>20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Тема Office</vt:lpstr>
      <vt:lpstr>         Министерство образования и науки Республики Татарстан  Управление образования и по делам молодежи Исполнительного комитета муниципального образования города Набережные Челны  Вопросы организации отдыха, оздоровления, занятости детей и молодежи Республики Татарстан   28 марта 2014 г. </vt:lpstr>
      <vt:lpstr>Постановление Кабинета Министров Республики Татарстан от 07.02.2014 №73  «Об утверждении государственной программы  «Развитие физической культуры, спорта, туризма и повышение эффективности реализации молодежной политики  в Республике Татарстан на 2014-2020 годы» подпрограмма «Организация отдыха, оздоровления, занятости детей и молодежи Республики Татарстан на 2014-2020 годы» </vt:lpstr>
      <vt:lpstr>Механизмы реализации</vt:lpstr>
      <vt:lpstr>Механизмы реализации</vt:lpstr>
      <vt:lpstr>Продолжительность смен в оздоровительных учреждениях Республики Татарстан</vt:lpstr>
      <vt:lpstr>Нормативы затрат на организацию  отдыха и оздоровления детей и молодежи  в Республике Татарстан</vt:lpstr>
      <vt:lpstr>План организации отдыха и оздоровления детей  в республиканских профильных сменах Министерства образования и науки Республики Татарстан в 2014 г. </vt:lpstr>
      <vt:lpstr>Презентация PowerPoint</vt:lpstr>
      <vt:lpstr>Презентация PowerPoint</vt:lpstr>
      <vt:lpstr>План организации отдыха и оздоровления детей  в республиканских профильных сменах  на Черноморском побережье в 2014 г.</vt:lpstr>
      <vt:lpstr>Презентация PowerPoint</vt:lpstr>
      <vt:lpstr>Представить в министерство следующие информации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        Министерство образования и науки Республики Татарстан  Управление образования и по делам молодежи Исполнительного комитета муниципального образования города Набережные Челны  Вопросы организации отдыха, оздоровления, занятости детей и молодежи Республики Татарстан   28 марта 2014 г. </vt:lpstr>
    </vt:vector>
  </TitlesOfParts>
  <Company>МОиН РТ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Админ</dc:creator>
  <cp:lastModifiedBy>Safina</cp:lastModifiedBy>
  <cp:revision>576</cp:revision>
  <cp:lastPrinted>2014-03-27T09:48:21Z</cp:lastPrinted>
  <dcterms:created xsi:type="dcterms:W3CDTF">2009-12-08T06:57:32Z</dcterms:created>
  <dcterms:modified xsi:type="dcterms:W3CDTF">2014-03-28T05:12:51Z</dcterms:modified>
</cp:coreProperties>
</file>